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11309350" cx="20104100"/>
  <p:notesSz cx="20104100" cy="11309350"/>
  <p:embeddedFontLst>
    <p:embeddedFont>
      <p:font typeface="Roboto"/>
      <p:regular r:id="rId48"/>
      <p:bold r:id="rId49"/>
      <p:italic r:id="rId50"/>
      <p:boldItalic r:id="rId51"/>
    </p:embeddedFont>
    <p:embeddedFont>
      <p:font typeface="Playfair Display"/>
      <p:regular r:id="rId52"/>
      <p:bold r:id="rId53"/>
      <p:italic r:id="rId54"/>
      <p:boldItalic r:id="rId55"/>
    </p:embeddedFont>
    <p:embeddedFont>
      <p:font typeface="Helvetica Neue"/>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 uri="http://customooxmlschemas.google.com/">
      <go:slidesCustomData xmlns:go="http://customooxmlschemas.google.com/" r:id="rId60" roundtripDataSignature="AMtx7mj+pbTMTPrDgz+WlgLTFza5JKjs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E03A1F-C9A9-4411-830E-7702F0033200}">
  <a:tblStyle styleId="{A7E03A1F-C9A9-4411-830E-7702F003320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oboto-regular.fntdata"/><Relationship Id="rId47" Type="http://schemas.openxmlformats.org/officeDocument/2006/relationships/slide" Target="slides/slide40.xml"/><Relationship Id="rId49"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customschemas.google.com/relationships/presentationmetadata" Target="meta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PlayfairDisplay-bold.fntdata"/><Relationship Id="rId52" Type="http://schemas.openxmlformats.org/officeDocument/2006/relationships/font" Target="fonts/PlayfairDisplay-regular.fntdata"/><Relationship Id="rId11" Type="http://schemas.openxmlformats.org/officeDocument/2006/relationships/slide" Target="slides/slide4.xml"/><Relationship Id="rId55" Type="http://schemas.openxmlformats.org/officeDocument/2006/relationships/font" Target="fonts/PlayfairDisplay-boldItalic.fntdata"/><Relationship Id="rId10" Type="http://schemas.openxmlformats.org/officeDocument/2006/relationships/slide" Target="slides/slide3.xml"/><Relationship Id="rId54" Type="http://schemas.openxmlformats.org/officeDocument/2006/relationships/font" Target="fonts/PlayfairDisplay-italic.fntdata"/><Relationship Id="rId13" Type="http://schemas.openxmlformats.org/officeDocument/2006/relationships/slide" Target="slides/slide6.xml"/><Relationship Id="rId57" Type="http://schemas.openxmlformats.org/officeDocument/2006/relationships/font" Target="fonts/HelveticaNeue-bold.fntdata"/><Relationship Id="rId12" Type="http://schemas.openxmlformats.org/officeDocument/2006/relationships/slide" Target="slides/slide5.xml"/><Relationship Id="rId56" Type="http://schemas.openxmlformats.org/officeDocument/2006/relationships/font" Target="fonts/HelveticaNeue-regular.fntdata"/><Relationship Id="rId15" Type="http://schemas.openxmlformats.org/officeDocument/2006/relationships/slide" Target="slides/slide8.xml"/><Relationship Id="rId59" Type="http://schemas.openxmlformats.org/officeDocument/2006/relationships/font" Target="fonts/HelveticaNeue-boldItalic.fntdata"/><Relationship Id="rId14" Type="http://schemas.openxmlformats.org/officeDocument/2006/relationships/slide" Target="slides/slide7.xml"/><Relationship Id="rId58" Type="http://schemas.openxmlformats.org/officeDocument/2006/relationships/font" Target="fonts/HelveticaNeue-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8712200" cy="56673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4" name="Google Shape;4;n"/>
          <p:cNvSpPr txBox="1"/>
          <p:nvPr>
            <p:ph idx="10" type="dt"/>
          </p:nvPr>
        </p:nvSpPr>
        <p:spPr>
          <a:xfrm>
            <a:off x="11387137" y="0"/>
            <a:ext cx="8712200" cy="56673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5" name="Google Shape;5;n"/>
          <p:cNvSpPr/>
          <p:nvPr>
            <p:ph idx="3"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2009775" y="5441950"/>
            <a:ext cx="16084549" cy="44545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10742612"/>
            <a:ext cx="8712200" cy="56673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8" name="Google Shape;8;n"/>
          <p:cNvSpPr txBox="1"/>
          <p:nvPr>
            <p:ph idx="12" type="sldNum"/>
          </p:nvPr>
        </p:nvSpPr>
        <p:spPr>
          <a:xfrm>
            <a:off x="11387137" y="10742612"/>
            <a:ext cx="8712200" cy="56673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1:notes"/>
          <p:cNvSpPr txBox="1"/>
          <p:nvPr>
            <p:ph idx="1" type="body"/>
          </p:nvPr>
        </p:nvSpPr>
        <p:spPr>
          <a:xfrm>
            <a:off x="2009775" y="5441950"/>
            <a:ext cx="16084549" cy="4454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 name="Google Shape;39;p1: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0fc960a36c_0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10fc960a36c_0_0: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fc960a36c_0_15: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10fc960a36c_0_15: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0fc960a36c_0_7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10fc960a36c_0_70: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fc960a36c_0_87: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10fc960a36c_0_87: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86923496c_0_136: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1186923496c_0_136: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86923496c_0_77: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g1186923496c_0_77: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86923496c_0_93: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g1186923496c_0_93: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081853e46b_4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1081853e46b_4_0: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f701df68e_0_18: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10f701df68e_0_18: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f701df68e_0_42: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2" name="Google Shape;312;g10f701df68e_0_42: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1081853e46b_3_7: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 name="Google Shape;48;g1081853e46b_3_7: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86923496c_0_106: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9" name="Google Shape;329;g1186923496c_0_106: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186923496c_0_123: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7" name="Google Shape;347;g1186923496c_0_123: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119f67c9e_0_26: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1" name="Google Shape;361;g11119f67c9e_0_26: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119f67c9e_0_6: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11119f67c9e_0_6: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186d50c8ce_2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g1186d50c8ce_2_0: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86d50c8ce_2_21: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1186d50c8ce_2_21: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0f701df68e_0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5" name="Google Shape;425;g10f701df68e_0_0: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81853e46b_4_19: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1081853e46b_4_19: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13d08cb938_2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8" name="Google Shape;448;g113d08cb938_2_0: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3d08cb938_2_15: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6" name="Google Shape;466;g113d08cb938_2_15: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2009775" y="5441950"/>
            <a:ext cx="16084549" cy="4454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 name="Google Shape;61;p2: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3d08cb938_2_3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g113d08cb938_2_30: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3d08cb938_3_7: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113d08cb938_3_7: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13d08cb938_1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g113d08cb938_1_0: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3d08cb938_1_16: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3" name="Google Shape;533;g113d08cb938_1_16: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3d08cb938_1_39: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g113d08cb938_1_39: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13d08cb938_1_52: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g113d08cb938_1_52: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a47e582df_0_19: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g11a47e582df_0_19: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3d08cb938_5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3" name="Google Shape;583;g113d08cb938_5_0: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a47e582df_0_34: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g11a47e582df_0_34: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1a47e582df_2_1: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8" name="Google Shape;608;g11a47e582df_2_1: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33c13d9279_0_66: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 name="Google Shape;73;g133c13d9279_0_66: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1a47e582df_0_48: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g11a47e582df_0_48: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3c13d9279_0_31: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 name="Google Shape;84;g133c13d9279_0_31: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3:notes"/>
          <p:cNvSpPr txBox="1"/>
          <p:nvPr>
            <p:ph idx="1" type="body"/>
          </p:nvPr>
        </p:nvSpPr>
        <p:spPr>
          <a:xfrm>
            <a:off x="2009775" y="5441950"/>
            <a:ext cx="16084549" cy="4454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 name="Google Shape;95;p3:notes"/>
          <p:cNvSpPr/>
          <p:nvPr>
            <p:ph idx="2" type="sldImg"/>
          </p:nvPr>
        </p:nvSpPr>
        <p:spPr>
          <a:xfrm>
            <a:off x="6659562" y="1414462"/>
            <a:ext cx="6784975" cy="38163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95a8a4dfb_0_1: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1095a8a4dfb_0_1: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81853e46b_2_28: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g1081853e46b_2_28: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3c13d9279_0_0:notes"/>
          <p:cNvSpPr txBox="1"/>
          <p:nvPr>
            <p:ph idx="1" type="body"/>
          </p:nvPr>
        </p:nvSpPr>
        <p:spPr>
          <a:xfrm>
            <a:off x="2009775" y="5441950"/>
            <a:ext cx="16084500" cy="44544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133c13d9279_0_0:notes"/>
          <p:cNvSpPr/>
          <p:nvPr>
            <p:ph idx="2" type="sldImg"/>
          </p:nvPr>
        </p:nvSpPr>
        <p:spPr>
          <a:xfrm>
            <a:off x="6659562" y="1414462"/>
            <a:ext cx="6785100" cy="381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obj">
  <p:cSld name="OBJECT">
    <p:spTree>
      <p:nvGrpSpPr>
        <p:cNvPr id="15" name="Shape 15"/>
        <p:cNvGrpSpPr/>
        <p:nvPr/>
      </p:nvGrpSpPr>
      <p:grpSpPr>
        <a:xfrm>
          <a:off x="0" y="0"/>
          <a:ext cx="0" cy="0"/>
          <a:chOff x="0" y="0"/>
          <a:chExt cx="0" cy="0"/>
        </a:xfrm>
      </p:grpSpPr>
      <p:sp>
        <p:nvSpPr>
          <p:cNvPr id="16" name="Google Shape;16;p36"/>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6"/>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6"/>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showMasterSp="0" type="obj">
  <p:cSld name="OBJECT">
    <p:spTree>
      <p:nvGrpSpPr>
        <p:cNvPr id="25" name="Shape 25"/>
        <p:cNvGrpSpPr/>
        <p:nvPr/>
      </p:nvGrpSpPr>
      <p:grpSpPr>
        <a:xfrm>
          <a:off x="0" y="0"/>
          <a:ext cx="0" cy="0"/>
          <a:chOff x="0" y="0"/>
          <a:chExt cx="0" cy="0"/>
        </a:xfrm>
      </p:grpSpPr>
      <p:sp>
        <p:nvSpPr>
          <p:cNvPr id="26" name="Google Shape;26;p38"/>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b="0" i="1" sz="30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7" name="Google Shape;27;p38"/>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60"/>
              </a:spcBef>
              <a:spcAft>
                <a:spcPts val="0"/>
              </a:spcAft>
              <a:buSzPts val="1400"/>
              <a:buNone/>
              <a:defRPr b="0" i="0">
                <a:solidFill>
                  <a:schemeClr val="dk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28" name="Google Shape;28;p38"/>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38"/>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8"/>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 2">
    <p:spTree>
      <p:nvGrpSpPr>
        <p:cNvPr id="31" name="Shape 31"/>
        <p:cNvGrpSpPr/>
        <p:nvPr/>
      </p:nvGrpSpPr>
      <p:grpSpPr>
        <a:xfrm>
          <a:off x="0" y="0"/>
          <a:ext cx="0" cy="0"/>
          <a:chOff x="0" y="0"/>
          <a:chExt cx="0" cy="0"/>
        </a:xfrm>
      </p:grpSpPr>
      <p:sp>
        <p:nvSpPr>
          <p:cNvPr id="32" name="Google Shape;32;p38_rg5on2hohp"/>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algn="ctr">
              <a:lnSpc>
                <a:spcPct val="100000"/>
              </a:lnSpc>
              <a:spcBef>
                <a:spcPts val="0"/>
              </a:spcBef>
              <a:spcAft>
                <a:spcPts val="0"/>
              </a:spcAft>
              <a:buSzPts val="1400"/>
              <a:buNone/>
              <a:defRPr b="0" i="1" sz="3000">
                <a:solidFill>
                  <a:srgbClr val="422C75"/>
                </a:solidFill>
                <a:latin typeface="Playfair Display"/>
                <a:ea typeface="Playfair Display"/>
                <a:cs typeface="Playfair Display"/>
                <a:sym typeface="Playfair Display"/>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38_rg5on2hohp"/>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algn="l">
              <a:lnSpc>
                <a:spcPct val="100000"/>
              </a:lnSpc>
              <a:spcBef>
                <a:spcPts val="360"/>
              </a:spcBef>
              <a:spcAft>
                <a:spcPts val="0"/>
              </a:spcAft>
              <a:buSzPts val="1400"/>
              <a:buNone/>
              <a:defRPr b="0" i="0">
                <a:solidFill>
                  <a:schemeClr val="dk1"/>
                </a:solidFill>
              </a:defRPr>
            </a:lvl1pPr>
            <a:lvl2pPr indent="-228600" lvl="1" marL="914400" algn="l">
              <a:lnSpc>
                <a:spcPct val="100000"/>
              </a:lnSpc>
              <a:spcBef>
                <a:spcPts val="360"/>
              </a:spcBef>
              <a:spcAft>
                <a:spcPts val="0"/>
              </a:spcAft>
              <a:buSzPts val="1400"/>
              <a:buNone/>
              <a:defRPr/>
            </a:lvl2pPr>
            <a:lvl3pPr indent="-228600" lvl="2" marL="1371600" algn="l">
              <a:lnSpc>
                <a:spcPct val="100000"/>
              </a:lnSpc>
              <a:spcBef>
                <a:spcPts val="360"/>
              </a:spcBef>
              <a:spcAft>
                <a:spcPts val="0"/>
              </a:spcAft>
              <a:buSzPts val="1400"/>
              <a:buNone/>
              <a:defRPr/>
            </a:lvl3pPr>
            <a:lvl4pPr indent="-228600" lvl="3" marL="1828800" algn="l">
              <a:lnSpc>
                <a:spcPct val="100000"/>
              </a:lnSpc>
              <a:spcBef>
                <a:spcPts val="360"/>
              </a:spcBef>
              <a:spcAft>
                <a:spcPts val="0"/>
              </a:spcAft>
              <a:buSzPts val="1400"/>
              <a:buNone/>
              <a:defRPr/>
            </a:lvl4pPr>
            <a:lvl5pPr indent="-228600" lvl="4" marL="2286000" algn="l">
              <a:lnSpc>
                <a:spcPct val="100000"/>
              </a:lnSpc>
              <a:spcBef>
                <a:spcPts val="360"/>
              </a:spcBef>
              <a:spcAft>
                <a:spcPts val="0"/>
              </a:spcAft>
              <a:buSzPts val="1400"/>
              <a:buNone/>
              <a:defRPr/>
            </a:lvl5pPr>
            <a:lvl6pPr indent="-228600" lvl="5" marL="2743200" algn="l">
              <a:lnSpc>
                <a:spcPct val="100000"/>
              </a:lnSpc>
              <a:spcBef>
                <a:spcPts val="0"/>
              </a:spcBef>
              <a:spcAft>
                <a:spcPts val="0"/>
              </a:spcAft>
              <a:buSzPts val="1400"/>
              <a:buNone/>
              <a:defRPr/>
            </a:lvl6pPr>
            <a:lvl7pPr indent="-228600" lvl="6" marL="3200400" algn="l">
              <a:lnSpc>
                <a:spcPct val="100000"/>
              </a:lnSpc>
              <a:spcBef>
                <a:spcPts val="0"/>
              </a:spcBef>
              <a:spcAft>
                <a:spcPts val="0"/>
              </a:spcAft>
              <a:buSzPts val="1400"/>
              <a:buNone/>
              <a:defRPr/>
            </a:lvl7pPr>
            <a:lvl8pPr indent="-228600" lvl="7" marL="3657600" algn="l">
              <a:lnSpc>
                <a:spcPct val="100000"/>
              </a:lnSpc>
              <a:spcBef>
                <a:spcPts val="0"/>
              </a:spcBef>
              <a:spcAft>
                <a:spcPts val="0"/>
              </a:spcAft>
              <a:buSzPts val="1400"/>
              <a:buNone/>
              <a:defRPr/>
            </a:lvl8pPr>
            <a:lvl9pPr indent="-228600" lvl="8" marL="4114800" algn="l">
              <a:lnSpc>
                <a:spcPct val="100000"/>
              </a:lnSpc>
              <a:spcBef>
                <a:spcPts val="0"/>
              </a:spcBef>
              <a:spcAft>
                <a:spcPts val="0"/>
              </a:spcAft>
              <a:buSzPts val="1400"/>
              <a:buNone/>
              <a:defRPr/>
            </a:lvl9pPr>
          </a:lstStyle>
          <a:p/>
        </p:txBody>
      </p:sp>
      <p:sp>
        <p:nvSpPr>
          <p:cNvPr id="34" name="Google Shape;34;p38_rg5on2hohp"/>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8_rg5on2hohp"/>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8_rg5on2hohp"/>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1pPr>
            <a:lvl2pPr indent="0" lvl="1"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2pPr>
            <a:lvl3pPr indent="0" lvl="2"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3pPr>
            <a:lvl4pPr indent="0" lvl="3"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4pPr>
            <a:lvl5pPr indent="0" lvl="4"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5pPr>
            <a:lvl6pPr indent="0" lvl="5"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6pPr>
            <a:lvl7pPr indent="0" lvl="6"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7pPr>
            <a:lvl8pPr indent="0" lvl="7"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8pPr>
            <a:lvl9pPr indent="0" lvl="8" marL="0" marR="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5"/>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9pPr>
          </a:lstStyle>
          <a:p/>
        </p:txBody>
      </p:sp>
      <p:sp>
        <p:nvSpPr>
          <p:cNvPr id="11" name="Google Shape;11;p35"/>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12" name="Google Shape;12;p35"/>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5"/>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5"/>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 name="Shape 19"/>
        <p:cNvGrpSpPr/>
        <p:nvPr/>
      </p:nvGrpSpPr>
      <p:grpSpPr>
        <a:xfrm>
          <a:off x="0" y="0"/>
          <a:ext cx="0" cy="0"/>
          <a:chOff x="0" y="0"/>
          <a:chExt cx="0" cy="0"/>
        </a:xfrm>
      </p:grpSpPr>
      <p:sp>
        <p:nvSpPr>
          <p:cNvPr id="20" name="Google Shape;20;p37"/>
          <p:cNvSpPr txBox="1"/>
          <p:nvPr>
            <p:ph type="title"/>
          </p:nvPr>
        </p:nvSpPr>
        <p:spPr>
          <a:xfrm>
            <a:off x="581025" y="407987"/>
            <a:ext cx="18942050" cy="484187"/>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1pPr>
            <a:lvl2pPr lvl="1"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2pPr>
            <a:lvl3pPr lvl="2"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3pPr>
            <a:lvl4pPr lvl="3"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4pPr>
            <a:lvl5pPr lvl="4"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5pPr>
            <a:lvl6pPr lvl="5"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6pPr>
            <a:lvl7pPr lvl="6"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7pPr>
            <a:lvl8pPr lvl="7"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8pPr>
            <a:lvl9pPr lvl="8" marR="0" rtl="0" algn="ctr">
              <a:lnSpc>
                <a:spcPct val="100000"/>
              </a:lnSpc>
              <a:spcBef>
                <a:spcPts val="0"/>
              </a:spcBef>
              <a:spcAft>
                <a:spcPts val="0"/>
              </a:spcAft>
              <a:buClr>
                <a:srgbClr val="000000"/>
              </a:buClr>
              <a:buSzPts val="1400"/>
              <a:buFont typeface="Arial"/>
              <a:buNone/>
              <a:defRPr b="0" i="0" sz="1800" u="none" cap="none" strike="noStrike">
                <a:solidFill>
                  <a:schemeClr val="dk2"/>
                </a:solidFill>
                <a:latin typeface="Calibri"/>
                <a:ea typeface="Calibri"/>
                <a:cs typeface="Calibri"/>
                <a:sym typeface="Calibri"/>
              </a:defRPr>
            </a:lvl9pPr>
          </a:lstStyle>
          <a:p/>
        </p:txBody>
      </p:sp>
      <p:sp>
        <p:nvSpPr>
          <p:cNvPr id="21" name="Google Shape;21;p37"/>
          <p:cNvSpPr txBox="1"/>
          <p:nvPr>
            <p:ph idx="1" type="body"/>
          </p:nvPr>
        </p:nvSpPr>
        <p:spPr>
          <a:xfrm>
            <a:off x="2746375" y="2613025"/>
            <a:ext cx="14611350" cy="2271712"/>
          </a:xfrm>
          <a:prstGeom prst="rect">
            <a:avLst/>
          </a:prstGeom>
          <a:noFill/>
          <a:ln>
            <a:noFill/>
          </a:ln>
        </p:spPr>
        <p:txBody>
          <a:bodyPr anchorCtr="0" anchor="t" bIns="0" lIns="0" spcFirstLastPara="1" rIns="0" wrap="square" tIns="0">
            <a:spAutoFit/>
          </a:bodyPr>
          <a:lstStyle>
            <a:lvl1pPr indent="-228600" lvl="0" marL="45720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indent="-228600" lvl="1" marL="91440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36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Calibri"/>
                <a:ea typeface="Calibri"/>
                <a:cs typeface="Calibri"/>
                <a:sym typeface="Calibri"/>
              </a:defRPr>
            </a:lvl9pPr>
          </a:lstStyle>
          <a:p/>
        </p:txBody>
      </p:sp>
      <p:sp>
        <p:nvSpPr>
          <p:cNvPr id="22" name="Google Shape;22;p37"/>
          <p:cNvSpPr txBox="1"/>
          <p:nvPr>
            <p:ph idx="11" type="ftr"/>
          </p:nvPr>
        </p:nvSpPr>
        <p:spPr>
          <a:xfrm>
            <a:off x="6835775" y="10517187"/>
            <a:ext cx="6432550"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3" name="Google Shape;23;p37"/>
          <p:cNvSpPr txBox="1"/>
          <p:nvPr>
            <p:ph idx="10" type="dt"/>
          </p:nvPr>
        </p:nvSpPr>
        <p:spPr>
          <a:xfrm>
            <a:off x="1004887" y="10517187"/>
            <a:ext cx="4624387" cy="566737"/>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898989"/>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24" name="Google Shape;24;p37"/>
          <p:cNvSpPr txBox="1"/>
          <p:nvPr>
            <p:ph idx="12" type="sldNum"/>
          </p:nvPr>
        </p:nvSpPr>
        <p:spPr>
          <a:xfrm>
            <a:off x="14474825" y="10517187"/>
            <a:ext cx="4624387" cy="566737"/>
          </a:xfrm>
          <a:prstGeom prst="rect">
            <a:avLst/>
          </a:prstGeom>
          <a:noFill/>
          <a:ln>
            <a:noFill/>
          </a:ln>
        </p:spPr>
        <p:txBody>
          <a:bodyPr anchorCtr="0" anchor="t" bIns="0" lIns="0" spcFirstLastPara="1" rIns="0" wrap="square" tIns="0">
            <a:spAutoFit/>
          </a:bodyPr>
          <a:lstStyle>
            <a:lvl1pPr indent="0" lvl="0"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1pPr>
            <a:lvl2pPr indent="0" lvl="1"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2pPr>
            <a:lvl3pPr indent="0" lvl="2"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3pPr>
            <a:lvl4pPr indent="0" lvl="3"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4pPr>
            <a:lvl5pPr indent="0" lvl="4"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5pPr>
            <a:lvl6pPr indent="0" lvl="5"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6pPr>
            <a:lvl7pPr indent="0" lvl="6"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7pPr>
            <a:lvl8pPr indent="0" lvl="7"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8pPr>
            <a:lvl9pPr indent="0" lvl="8" marL="0" marR="0" rtl="0" algn="r">
              <a:lnSpc>
                <a:spcPct val="100000"/>
              </a:lnSpc>
              <a:spcBef>
                <a:spcPts val="0"/>
              </a:spcBef>
              <a:spcAft>
                <a:spcPts val="0"/>
              </a:spcAft>
              <a:buClr>
                <a:srgbClr val="898989"/>
              </a:buClr>
              <a:buSzPts val="1800"/>
              <a:buFont typeface="Calibri"/>
              <a:buNone/>
              <a:defRPr b="0" i="0" sz="18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26.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34.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29.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image" Target="../media/image36.png"/><Relationship Id="rId5"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42.png"/><Relationship Id="rId5"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40.png"/><Relationship Id="rId5"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39.png"/><Relationship Id="rId5"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43.png"/><Relationship Id="rId5"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50.png"/><Relationship Id="rId5" Type="http://schemas.openxmlformats.org/officeDocument/2006/relationships/image" Target="../media/image48.png"/><Relationship Id="rId6"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1.jpg"/><Relationship Id="rId4" Type="http://schemas.openxmlformats.org/officeDocument/2006/relationships/image" Target="../media/image62.jpg"/><Relationship Id="rId5" Type="http://schemas.openxmlformats.org/officeDocument/2006/relationships/image" Target="../media/image6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png"/><Relationship Id="rId4" Type="http://schemas.openxmlformats.org/officeDocument/2006/relationships/image" Target="../media/image5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3.png"/><Relationship Id="rId7" Type="http://schemas.openxmlformats.org/officeDocument/2006/relationships/image" Target="../media/image20.png"/><Relationship Id="rId8"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9.png"/><Relationship Id="rId7" Type="http://schemas.openxmlformats.org/officeDocument/2006/relationships/image" Target="../media/image6.png"/><Relationship Id="rId8"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0" name="Shape 40"/>
        <p:cNvGrpSpPr/>
        <p:nvPr/>
      </p:nvGrpSpPr>
      <p:grpSpPr>
        <a:xfrm>
          <a:off x="0" y="0"/>
          <a:ext cx="0" cy="0"/>
          <a:chOff x="0" y="0"/>
          <a:chExt cx="0" cy="0"/>
        </a:xfrm>
      </p:grpSpPr>
      <p:sp>
        <p:nvSpPr>
          <p:cNvPr id="41" name="Google Shape;41;p1"/>
          <p:cNvSpPr txBox="1"/>
          <p:nvPr/>
        </p:nvSpPr>
        <p:spPr>
          <a:xfrm>
            <a:off x="0" y="15875"/>
            <a:ext cx="20104101" cy="11430000"/>
          </a:xfrm>
          <a:prstGeom prst="rect">
            <a:avLst/>
          </a:prstGeom>
          <a:solidFill>
            <a:schemeClr val="lt1">
              <a:alpha val="98039"/>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 name="Google Shape;42;p1"/>
          <p:cNvSpPr txBox="1"/>
          <p:nvPr/>
        </p:nvSpPr>
        <p:spPr>
          <a:xfrm>
            <a:off x="2508250" y="4341700"/>
            <a:ext cx="16964100" cy="3090000"/>
          </a:xfrm>
          <a:prstGeom prst="rect">
            <a:avLst/>
          </a:prstGeom>
          <a:noFill/>
          <a:ln>
            <a:noFill/>
          </a:ln>
        </p:spPr>
        <p:txBody>
          <a:bodyPr anchorCtr="0" anchor="t" bIns="0" lIns="0" spcFirstLastPara="1" rIns="0" wrap="square" tIns="11425">
            <a:spAutoFit/>
          </a:bodyPr>
          <a:lstStyle/>
          <a:p>
            <a:pPr indent="0" lvl="0" marL="12700" marR="0" rtl="0" algn="ctr">
              <a:lnSpc>
                <a:spcPct val="100000"/>
              </a:lnSpc>
              <a:spcBef>
                <a:spcPts val="0"/>
              </a:spcBef>
              <a:spcAft>
                <a:spcPts val="0"/>
              </a:spcAft>
              <a:buClr>
                <a:srgbClr val="005893"/>
              </a:buClr>
              <a:buSzPts val="10000"/>
              <a:buFont typeface="Helvetica Neue"/>
              <a:buNone/>
            </a:pPr>
            <a:r>
              <a:rPr b="1" lang="en-US" sz="10000">
                <a:solidFill>
                  <a:srgbClr val="005893"/>
                </a:solidFill>
                <a:latin typeface="Helvetica Neue"/>
                <a:ea typeface="Helvetica Neue"/>
                <a:cs typeface="Helvetica Neue"/>
                <a:sym typeface="Helvetica Neue"/>
              </a:rPr>
              <a:t>COVID-19 Smart Door Using RPi </a:t>
            </a:r>
            <a:endParaRPr b="0" i="0" sz="1400" u="none" cap="none" strike="noStrike">
              <a:solidFill>
                <a:srgbClr val="000000"/>
              </a:solidFill>
              <a:latin typeface="Arial"/>
              <a:ea typeface="Arial"/>
              <a:cs typeface="Arial"/>
              <a:sym typeface="Arial"/>
            </a:endParaRPr>
          </a:p>
        </p:txBody>
      </p:sp>
      <p:sp>
        <p:nvSpPr>
          <p:cNvPr id="43" name="Google Shape;43;p1"/>
          <p:cNvSpPr/>
          <p:nvPr/>
        </p:nvSpPr>
        <p:spPr>
          <a:xfrm>
            <a:off x="-6350" y="15875"/>
            <a:ext cx="9369970" cy="6482445"/>
          </a:xfrm>
          <a:custGeom>
            <a:rect b="b" l="l" r="r" t="t"/>
            <a:pathLst>
              <a:path extrusionOk="0" h="5134610" w="7436484">
                <a:moveTo>
                  <a:pt x="7435941" y="0"/>
                </a:moveTo>
                <a:lnTo>
                  <a:pt x="0" y="0"/>
                </a:lnTo>
                <a:lnTo>
                  <a:pt x="0" y="5134513"/>
                </a:lnTo>
                <a:lnTo>
                  <a:pt x="7435941" y="0"/>
                </a:lnTo>
                <a:close/>
              </a:path>
            </a:pathLst>
          </a:custGeom>
          <a:solidFill>
            <a:srgbClr val="0058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 name="Google Shape;44;p1"/>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45" name="Google Shape;45;p1"/>
          <p:cNvSpPr txBox="1"/>
          <p:nvPr/>
        </p:nvSpPr>
        <p:spPr>
          <a:xfrm>
            <a:off x="13308100" y="8290150"/>
            <a:ext cx="5920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Calibri"/>
                <a:ea typeface="Calibri"/>
                <a:cs typeface="Calibri"/>
                <a:sym typeface="Calibri"/>
              </a:rPr>
              <a:t>Malavika Hariprasad</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Neha N</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Nimisha Dey</a:t>
            </a:r>
            <a:endParaRPr sz="2400">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a:p>
            <a:pPr indent="0" lvl="0" marL="0" rtl="0" algn="l">
              <a:spcBef>
                <a:spcPts val="0"/>
              </a:spcBef>
              <a:spcAft>
                <a:spcPts val="0"/>
              </a:spcAft>
              <a:buNone/>
            </a:pPr>
            <a:r>
              <a:rPr lang="en-US" sz="2400">
                <a:latin typeface="Calibri"/>
                <a:ea typeface="Calibri"/>
                <a:cs typeface="Calibri"/>
                <a:sym typeface="Calibri"/>
              </a:rPr>
              <a:t>Mentor: </a:t>
            </a:r>
            <a:r>
              <a:rPr lang="en-US" sz="2300">
                <a:solidFill>
                  <a:srgbClr val="333333"/>
                </a:solidFill>
                <a:highlight>
                  <a:srgbClr val="FFFFFF"/>
                </a:highlight>
              </a:rPr>
              <a:t>S G Raghavendra Prasad</a:t>
            </a:r>
            <a:endParaRPr sz="24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71" name="Shape 171"/>
        <p:cNvGrpSpPr/>
        <p:nvPr/>
      </p:nvGrpSpPr>
      <p:grpSpPr>
        <a:xfrm>
          <a:off x="0" y="0"/>
          <a:ext cx="0" cy="0"/>
          <a:chOff x="0" y="0"/>
          <a:chExt cx="0" cy="0"/>
        </a:xfrm>
      </p:grpSpPr>
      <p:sp>
        <p:nvSpPr>
          <p:cNvPr id="172" name="Google Shape;172;g10fc960a36c_0_0"/>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3" name="Google Shape;173;g10fc960a36c_0_0"/>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4" name="Google Shape;174;g10fc960a36c_0_0"/>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5" name="Google Shape;175;g10fc960a36c_0_0"/>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6" name="Google Shape;176;g10fc960a36c_0_0"/>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77" name="Google Shape;177;g10fc960a36c_0_0"/>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178" name="Google Shape;178;g10fc960a36c_0_0"/>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179" name="Google Shape;179;g10fc960a36c_0_0"/>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RASPBERRY PI</a:t>
            </a:r>
            <a:endParaRPr b="1" i="0" sz="3300" u="none" cap="none" strike="noStrike">
              <a:solidFill>
                <a:srgbClr val="000000"/>
              </a:solidFill>
            </a:endParaRPr>
          </a:p>
        </p:txBody>
      </p:sp>
      <p:sp>
        <p:nvSpPr>
          <p:cNvPr id="180" name="Google Shape;180;g10fc960a36c_0_0"/>
          <p:cNvSpPr txBox="1"/>
          <p:nvPr/>
        </p:nvSpPr>
        <p:spPr>
          <a:xfrm>
            <a:off x="1008050" y="1953525"/>
            <a:ext cx="6080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400" u="sng">
                <a:latin typeface="Calibri"/>
                <a:ea typeface="Calibri"/>
                <a:cs typeface="Calibri"/>
                <a:sym typeface="Calibri"/>
              </a:rPr>
              <a:t>BOARD SPECIFICATION</a:t>
            </a:r>
            <a:endParaRPr b="1" sz="3400" u="sng">
              <a:latin typeface="Calibri"/>
              <a:ea typeface="Calibri"/>
              <a:cs typeface="Calibri"/>
              <a:sym typeface="Calibri"/>
            </a:endParaRPr>
          </a:p>
        </p:txBody>
      </p:sp>
      <p:sp>
        <p:nvSpPr>
          <p:cNvPr id="181" name="Google Shape;181;g10fc960a36c_0_0"/>
          <p:cNvSpPr txBox="1"/>
          <p:nvPr/>
        </p:nvSpPr>
        <p:spPr>
          <a:xfrm>
            <a:off x="653800" y="3074775"/>
            <a:ext cx="7657800" cy="65016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381000" lvl="0" marL="457200" rtl="0" algn="l">
              <a:lnSpc>
                <a:spcPct val="115000"/>
              </a:lnSpc>
              <a:spcBef>
                <a:spcPts val="0"/>
              </a:spcBef>
              <a:spcAft>
                <a:spcPts val="0"/>
              </a:spcAft>
              <a:buClr>
                <a:srgbClr val="3A3A3A"/>
              </a:buClr>
              <a:buSzPts val="2400"/>
              <a:buChar char="●"/>
            </a:pPr>
            <a:r>
              <a:rPr lang="en-US" sz="2400">
                <a:solidFill>
                  <a:schemeClr val="dk1"/>
                </a:solidFill>
                <a:highlight>
                  <a:srgbClr val="FFFFFF"/>
                </a:highlight>
              </a:rPr>
              <a:t>Quad-Core 1.2GHz Broadcom BCM2837 64bit CPU</a:t>
            </a:r>
            <a:endParaRPr sz="2400">
              <a:solidFill>
                <a:schemeClr val="dk1"/>
              </a:solidFill>
              <a:highlight>
                <a:srgbClr val="FFFFFF"/>
              </a:highlight>
            </a:endParaRPr>
          </a:p>
          <a:p>
            <a:pPr indent="-381000" lvl="0" marL="457200" rtl="0" algn="l">
              <a:lnSpc>
                <a:spcPct val="115000"/>
              </a:lnSpc>
              <a:spcBef>
                <a:spcPts val="0"/>
              </a:spcBef>
              <a:spcAft>
                <a:spcPts val="0"/>
              </a:spcAft>
              <a:buClr>
                <a:srgbClr val="3A3A3A"/>
              </a:buClr>
              <a:buSzPts val="2400"/>
              <a:buChar char="●"/>
            </a:pPr>
            <a:r>
              <a:rPr lang="en-US" sz="2400">
                <a:solidFill>
                  <a:schemeClr val="dk1"/>
                </a:solidFill>
                <a:highlight>
                  <a:srgbClr val="FFFFFF"/>
                </a:highlight>
              </a:rPr>
              <a:t>1GB RAM</a:t>
            </a:r>
            <a:endParaRPr sz="2400">
              <a:solidFill>
                <a:schemeClr val="dk1"/>
              </a:solidFill>
              <a:highlight>
                <a:srgbClr val="FFFFFF"/>
              </a:highlight>
            </a:endParaRPr>
          </a:p>
          <a:p>
            <a:pPr indent="-381000" lvl="0" marL="457200" rtl="0" algn="l">
              <a:lnSpc>
                <a:spcPct val="115000"/>
              </a:lnSpc>
              <a:spcBef>
                <a:spcPts val="0"/>
              </a:spcBef>
              <a:spcAft>
                <a:spcPts val="0"/>
              </a:spcAft>
              <a:buClr>
                <a:srgbClr val="3A3A3A"/>
              </a:buClr>
              <a:buSzPts val="2400"/>
              <a:buChar char="●"/>
            </a:pPr>
            <a:r>
              <a:rPr lang="en-US" sz="2400">
                <a:solidFill>
                  <a:schemeClr val="dk1"/>
                </a:solidFill>
                <a:highlight>
                  <a:srgbClr val="FFFFFF"/>
                </a:highlight>
              </a:rPr>
              <a:t>BCM43438 wireless LAN and Bluetooth Low Energy (BLE) on board</a:t>
            </a:r>
            <a:endParaRPr sz="2400">
              <a:solidFill>
                <a:schemeClr val="dk1"/>
              </a:solidFill>
              <a:highlight>
                <a:srgbClr val="FFFFFF"/>
              </a:highlight>
            </a:endParaRPr>
          </a:p>
          <a:p>
            <a:pPr indent="-381000" lvl="0" marL="457200" rtl="0" algn="l">
              <a:lnSpc>
                <a:spcPct val="115000"/>
              </a:lnSpc>
              <a:spcBef>
                <a:spcPts val="0"/>
              </a:spcBef>
              <a:spcAft>
                <a:spcPts val="0"/>
              </a:spcAft>
              <a:buClr>
                <a:srgbClr val="3A3A3A"/>
              </a:buClr>
              <a:buSzPts val="2400"/>
              <a:buChar char="●"/>
            </a:pPr>
            <a:r>
              <a:rPr lang="en-US" sz="2400">
                <a:solidFill>
                  <a:schemeClr val="dk1"/>
                </a:solidFill>
                <a:highlight>
                  <a:srgbClr val="FFFFFF"/>
                </a:highlight>
              </a:rPr>
              <a:t>100 Base Ethernet</a:t>
            </a:r>
            <a:endParaRPr sz="2400">
              <a:solidFill>
                <a:schemeClr val="dk1"/>
              </a:solidFill>
              <a:highlight>
                <a:srgbClr val="FFFFFF"/>
              </a:highlight>
            </a:endParaRPr>
          </a:p>
          <a:p>
            <a:pPr indent="-381000" lvl="0" marL="457200" rtl="0" algn="l">
              <a:lnSpc>
                <a:spcPct val="115000"/>
              </a:lnSpc>
              <a:spcBef>
                <a:spcPts val="0"/>
              </a:spcBef>
              <a:spcAft>
                <a:spcPts val="0"/>
              </a:spcAft>
              <a:buClr>
                <a:srgbClr val="3A3A3A"/>
              </a:buClr>
              <a:buSzPts val="2400"/>
              <a:buChar char="●"/>
            </a:pPr>
            <a:r>
              <a:rPr lang="en-US" sz="2400">
                <a:solidFill>
                  <a:schemeClr val="dk1"/>
                </a:solidFill>
                <a:highlight>
                  <a:srgbClr val="FFFFFF"/>
                </a:highlight>
              </a:rPr>
              <a:t>4 USB 2 ports</a:t>
            </a:r>
            <a:endParaRPr sz="2400">
              <a:solidFill>
                <a:schemeClr val="dk1"/>
              </a:solidFill>
              <a:highlight>
                <a:srgbClr val="FFFFFF"/>
              </a:highlight>
            </a:endParaRPr>
          </a:p>
          <a:p>
            <a:pPr indent="-381000" lvl="0" marL="457200" rtl="0" algn="l">
              <a:lnSpc>
                <a:spcPct val="115000"/>
              </a:lnSpc>
              <a:spcBef>
                <a:spcPts val="0"/>
              </a:spcBef>
              <a:spcAft>
                <a:spcPts val="0"/>
              </a:spcAft>
              <a:buClr>
                <a:srgbClr val="3A3A3A"/>
              </a:buClr>
              <a:buSzPts val="2400"/>
              <a:buChar char="●"/>
            </a:pPr>
            <a:r>
              <a:rPr lang="en-US" sz="2400">
                <a:solidFill>
                  <a:schemeClr val="dk1"/>
                </a:solidFill>
                <a:highlight>
                  <a:srgbClr val="FFFFFF"/>
                </a:highlight>
              </a:rPr>
              <a:t>4 Pole 3.3mm stereo output and composite video port</a:t>
            </a:r>
            <a:endParaRPr sz="2400">
              <a:solidFill>
                <a:schemeClr val="dk1"/>
              </a:solidFill>
              <a:highlight>
                <a:srgbClr val="FFFFFF"/>
              </a:highlight>
            </a:endParaRPr>
          </a:p>
          <a:p>
            <a:pPr indent="-381000" lvl="0" marL="457200" rtl="0" algn="l">
              <a:lnSpc>
                <a:spcPct val="115000"/>
              </a:lnSpc>
              <a:spcBef>
                <a:spcPts val="0"/>
              </a:spcBef>
              <a:spcAft>
                <a:spcPts val="0"/>
              </a:spcAft>
              <a:buClr>
                <a:srgbClr val="3A3A3A"/>
              </a:buClr>
              <a:buSzPts val="2400"/>
              <a:buChar char="●"/>
            </a:pPr>
            <a:r>
              <a:rPr lang="en-US" sz="2400">
                <a:solidFill>
                  <a:schemeClr val="dk1"/>
                </a:solidFill>
                <a:highlight>
                  <a:srgbClr val="FFFFFF"/>
                </a:highlight>
              </a:rPr>
              <a:t>Full-size HDMI CSI (Camera Serial Interface) camera port for connecting a camera</a:t>
            </a:r>
            <a:endParaRPr sz="2400">
              <a:solidFill>
                <a:schemeClr val="dk1"/>
              </a:solidFill>
              <a:highlight>
                <a:srgbClr val="FFFFFF"/>
              </a:highlight>
            </a:endParaRPr>
          </a:p>
          <a:p>
            <a:pPr indent="-381000" lvl="0" marL="457200" rtl="0" algn="l">
              <a:lnSpc>
                <a:spcPct val="115000"/>
              </a:lnSpc>
              <a:spcBef>
                <a:spcPts val="0"/>
              </a:spcBef>
              <a:spcAft>
                <a:spcPts val="0"/>
              </a:spcAft>
              <a:buClr>
                <a:srgbClr val="3A3A3A"/>
              </a:buClr>
              <a:buSzPts val="2400"/>
              <a:buChar char="●"/>
            </a:pPr>
            <a:r>
              <a:rPr lang="en-US" sz="2400">
                <a:solidFill>
                  <a:schemeClr val="dk1"/>
                </a:solidFill>
                <a:highlight>
                  <a:srgbClr val="FFFFFF"/>
                </a:highlight>
              </a:rPr>
              <a:t>DSI (Display Serial Interface) display port for connecting a touchscreen display</a:t>
            </a:r>
            <a:endParaRPr sz="2400">
              <a:solidFill>
                <a:schemeClr val="dk1"/>
              </a:solidFill>
              <a:highlight>
                <a:srgbClr val="FFFFFF"/>
              </a:highlight>
            </a:endParaRPr>
          </a:p>
          <a:p>
            <a:pPr indent="-381000" lvl="0" marL="457200" rtl="0" algn="l">
              <a:lnSpc>
                <a:spcPct val="115000"/>
              </a:lnSpc>
              <a:spcBef>
                <a:spcPts val="0"/>
              </a:spcBef>
              <a:spcAft>
                <a:spcPts val="0"/>
              </a:spcAft>
              <a:buClr>
                <a:srgbClr val="3A3A3A"/>
              </a:buClr>
              <a:buSzPts val="2400"/>
              <a:buChar char="●"/>
            </a:pPr>
            <a:r>
              <a:rPr lang="en-US" sz="2400">
                <a:solidFill>
                  <a:schemeClr val="dk1"/>
                </a:solidFill>
                <a:highlight>
                  <a:srgbClr val="FFFFFF"/>
                </a:highlight>
              </a:rPr>
              <a:t>Micro SD port</a:t>
            </a:r>
            <a:endParaRPr sz="2400">
              <a:solidFill>
                <a:schemeClr val="dk1"/>
              </a:solidFill>
              <a:highlight>
                <a:srgbClr val="FFFFFF"/>
              </a:highlight>
            </a:endParaRPr>
          </a:p>
          <a:p>
            <a:pPr indent="-381000" lvl="0" marL="457200" rtl="0" algn="l">
              <a:lnSpc>
                <a:spcPct val="115000"/>
              </a:lnSpc>
              <a:spcBef>
                <a:spcPts val="0"/>
              </a:spcBef>
              <a:spcAft>
                <a:spcPts val="0"/>
              </a:spcAft>
              <a:buClr>
                <a:srgbClr val="3A3A3A"/>
              </a:buClr>
              <a:buSzPts val="2400"/>
              <a:buChar char="●"/>
            </a:pPr>
            <a:r>
              <a:rPr lang="en-US" sz="2400">
                <a:solidFill>
                  <a:schemeClr val="dk1"/>
                </a:solidFill>
                <a:highlight>
                  <a:srgbClr val="FFFFFF"/>
                </a:highlight>
              </a:rPr>
              <a:t>Micro USB power port (up to 2.5A)</a:t>
            </a:r>
            <a:endParaRPr sz="2400">
              <a:solidFill>
                <a:schemeClr val="dk1"/>
              </a:solidFill>
              <a:highlight>
                <a:srgbClr val="FFFFFF"/>
              </a:highlight>
            </a:endParaRPr>
          </a:p>
          <a:p>
            <a:pPr indent="-381000" lvl="0" marL="457200" rtl="0" algn="l">
              <a:lnSpc>
                <a:spcPct val="115000"/>
              </a:lnSpc>
              <a:spcBef>
                <a:spcPts val="0"/>
              </a:spcBef>
              <a:spcAft>
                <a:spcPts val="0"/>
              </a:spcAft>
              <a:buClr>
                <a:srgbClr val="3A3A3A"/>
              </a:buClr>
              <a:buSzPts val="2400"/>
              <a:buChar char="●"/>
            </a:pPr>
            <a:r>
              <a:rPr lang="en-US" sz="2400">
                <a:solidFill>
                  <a:schemeClr val="dk1"/>
                </a:solidFill>
                <a:highlight>
                  <a:srgbClr val="FFFFFF"/>
                </a:highlight>
              </a:rPr>
              <a:t>40-pin extended GPIO</a:t>
            </a:r>
            <a:endParaRPr sz="2400">
              <a:solidFill>
                <a:schemeClr val="dk1"/>
              </a:solidFill>
              <a:highlight>
                <a:srgbClr val="FFFFFF"/>
              </a:highlight>
            </a:endParaRPr>
          </a:p>
        </p:txBody>
      </p:sp>
      <p:pic>
        <p:nvPicPr>
          <p:cNvPr id="182" name="Google Shape;182;g10fc960a36c_0_0"/>
          <p:cNvPicPr preferRelativeResize="0"/>
          <p:nvPr/>
        </p:nvPicPr>
        <p:blipFill>
          <a:blip r:embed="rId4">
            <a:alphaModFix/>
          </a:blip>
          <a:stretch>
            <a:fillRect/>
          </a:stretch>
        </p:blipFill>
        <p:spPr>
          <a:xfrm>
            <a:off x="8848525" y="3464175"/>
            <a:ext cx="10468825" cy="5722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186" name="Shape 186"/>
        <p:cNvGrpSpPr/>
        <p:nvPr/>
      </p:nvGrpSpPr>
      <p:grpSpPr>
        <a:xfrm>
          <a:off x="0" y="0"/>
          <a:ext cx="0" cy="0"/>
          <a:chOff x="0" y="0"/>
          <a:chExt cx="0" cy="0"/>
        </a:xfrm>
      </p:grpSpPr>
      <p:sp>
        <p:nvSpPr>
          <p:cNvPr id="187" name="Google Shape;187;g10fc960a36c_0_15"/>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8" name="Google Shape;188;g10fc960a36c_0_15"/>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89" name="Google Shape;189;g10fc960a36c_0_15"/>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0" name="Google Shape;190;g10fc960a36c_0_15"/>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1" name="Google Shape;191;g10fc960a36c_0_15"/>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92" name="Google Shape;192;g10fc960a36c_0_15"/>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193" name="Google Shape;193;g10fc960a36c_0_15"/>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194" name="Google Shape;194;g10fc960a36c_0_15"/>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RASPBERRY PI</a:t>
            </a:r>
            <a:endParaRPr b="1" i="0" sz="3300" u="none" cap="none" strike="noStrike">
              <a:solidFill>
                <a:srgbClr val="000000"/>
              </a:solidFill>
            </a:endParaRPr>
          </a:p>
        </p:txBody>
      </p:sp>
      <p:sp>
        <p:nvSpPr>
          <p:cNvPr id="195" name="Google Shape;195;g10fc960a36c_0_15"/>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196" name="Google Shape;196;g10fc960a36c_0_15"/>
          <p:cNvSpPr txBox="1"/>
          <p:nvPr/>
        </p:nvSpPr>
        <p:spPr>
          <a:xfrm>
            <a:off x="2152600" y="1614525"/>
            <a:ext cx="7712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400" u="sng">
                <a:latin typeface="Calibri"/>
                <a:ea typeface="Calibri"/>
                <a:cs typeface="Calibri"/>
                <a:sym typeface="Calibri"/>
              </a:rPr>
              <a:t>PIN DETAILS AND CONFIGURATION</a:t>
            </a:r>
            <a:endParaRPr b="1" sz="3400" u="sng">
              <a:latin typeface="Calibri"/>
              <a:ea typeface="Calibri"/>
              <a:cs typeface="Calibri"/>
              <a:sym typeface="Calibri"/>
            </a:endParaRPr>
          </a:p>
        </p:txBody>
      </p:sp>
      <p:sp>
        <p:nvSpPr>
          <p:cNvPr id="197" name="Google Shape;197;g10fc960a36c_0_15"/>
          <p:cNvSpPr txBox="1"/>
          <p:nvPr/>
        </p:nvSpPr>
        <p:spPr>
          <a:xfrm>
            <a:off x="817300" y="2744850"/>
            <a:ext cx="11418600" cy="68664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l">
              <a:lnSpc>
                <a:spcPct val="115000"/>
              </a:lnSpc>
              <a:spcBef>
                <a:spcPts val="1200"/>
              </a:spcBef>
              <a:spcAft>
                <a:spcPts val="0"/>
              </a:spcAft>
              <a:buNone/>
            </a:pPr>
            <a:r>
              <a:rPr lang="en-US" sz="2100">
                <a:solidFill>
                  <a:srgbClr val="3A3A3A"/>
                </a:solidFill>
                <a:highlight>
                  <a:srgbClr val="FFFFFF"/>
                </a:highlight>
                <a:latin typeface="Calibri"/>
                <a:ea typeface="Calibri"/>
                <a:cs typeface="Calibri"/>
                <a:sym typeface="Calibri"/>
              </a:rPr>
              <a:t>The raspberry pi 4  consists of 12 power pins -  two 5V pins, two 3V3 pins, and 8 ground pins (0V).</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180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5V: The 5v pin outputs the 5 volts coming from the USB Type-C port.</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3.3V: The 3v pin is used to provide a stable 3.3v supply to external components.</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GND: The ground pin is commonly referred to as GND.</a:t>
            </a:r>
            <a:endParaRPr sz="2100">
              <a:solidFill>
                <a:srgbClr val="3A3A3A"/>
              </a:solidFill>
              <a:highlight>
                <a:srgbClr val="FFFFFF"/>
              </a:highlight>
              <a:latin typeface="Calibri"/>
              <a:ea typeface="Calibri"/>
              <a:cs typeface="Calibri"/>
              <a:sym typeface="Calibri"/>
            </a:endParaRPr>
          </a:p>
          <a:p>
            <a:pPr indent="0" lvl="0" marL="0" rtl="0" algn="l">
              <a:lnSpc>
                <a:spcPct val="115000"/>
              </a:lnSpc>
              <a:spcBef>
                <a:spcPts val="1800"/>
              </a:spcBef>
              <a:spcAft>
                <a:spcPts val="0"/>
              </a:spcAft>
              <a:buNone/>
            </a:pPr>
            <a:r>
              <a:rPr lang="en-US" sz="2100">
                <a:solidFill>
                  <a:srgbClr val="3A3A3A"/>
                </a:solidFill>
                <a:highlight>
                  <a:srgbClr val="FFFFFF"/>
                </a:highlight>
                <a:latin typeface="Calibri"/>
                <a:ea typeface="Calibri"/>
                <a:cs typeface="Calibri"/>
                <a:sym typeface="Calibri"/>
              </a:rPr>
              <a:t>The raspberry pi 4 has 28 GPIO pins (GPIO 0 - GPIO 27)</a:t>
            </a:r>
            <a:endParaRPr sz="2100">
              <a:solidFill>
                <a:srgbClr val="3A3A3A"/>
              </a:solidFill>
              <a:highlight>
                <a:srgbClr val="FFFFFF"/>
              </a:highlight>
              <a:latin typeface="Calibri"/>
              <a:ea typeface="Calibri"/>
              <a:cs typeface="Calibri"/>
              <a:sym typeface="Calibri"/>
            </a:endParaRPr>
          </a:p>
          <a:p>
            <a:pPr indent="0" lvl="0" marL="0" rtl="0" algn="l">
              <a:lnSpc>
                <a:spcPct val="115000"/>
              </a:lnSpc>
              <a:spcBef>
                <a:spcPts val="1800"/>
              </a:spcBef>
              <a:spcAft>
                <a:spcPts val="0"/>
              </a:spcAft>
              <a:buNone/>
            </a:pPr>
            <a:r>
              <a:rPr lang="en-US" sz="2100">
                <a:solidFill>
                  <a:srgbClr val="3A3A3A"/>
                </a:solidFill>
                <a:highlight>
                  <a:srgbClr val="FFFFFF"/>
                </a:highlight>
                <a:latin typeface="Calibri"/>
                <a:ea typeface="Calibri"/>
                <a:cs typeface="Calibri"/>
                <a:sym typeface="Calibri"/>
              </a:rPr>
              <a:t>A pin that can be set as an input or output and is controlled in run time is called a GPIO pin. A GPIO pin set as input allows the signal transmitted by any external device to be received by the Raspberry Pi. Input voltage between 1.8V and 3.3V is read as HIGH by the Raspberry pi. And when the input voltage is lower than 1.8V, it is read as LOW. A GPIO pin set as output delivers HIGH/3.3V or LOW/0V.</a:t>
            </a:r>
            <a:endParaRPr sz="2100">
              <a:solidFill>
                <a:srgbClr val="3A3A3A"/>
              </a:solidFill>
              <a:highlight>
                <a:srgbClr val="FFFFFF"/>
              </a:highlight>
              <a:latin typeface="Calibri"/>
              <a:ea typeface="Calibri"/>
              <a:cs typeface="Calibri"/>
              <a:sym typeface="Calibri"/>
            </a:endParaRPr>
          </a:p>
          <a:p>
            <a:pPr indent="0" lvl="0" marL="0" rtl="0" algn="l">
              <a:lnSpc>
                <a:spcPct val="115000"/>
              </a:lnSpc>
              <a:spcBef>
                <a:spcPts val="1800"/>
              </a:spcBef>
              <a:spcAft>
                <a:spcPts val="0"/>
              </a:spcAft>
              <a:buNone/>
            </a:pPr>
            <a:r>
              <a:rPr lang="en-US" sz="2100">
                <a:solidFill>
                  <a:srgbClr val="3A3A3A"/>
                </a:solidFill>
                <a:highlight>
                  <a:srgbClr val="FFFFFF"/>
                </a:highlight>
                <a:latin typeface="Calibri"/>
                <a:ea typeface="Calibri"/>
                <a:cs typeface="Calibri"/>
                <a:sym typeface="Calibri"/>
              </a:rPr>
              <a:t>Apart from Input/Output, the GPIO pins can also perform a variety of other functions like. Some of these functions/pins are:</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180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PWM pins</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SPI pins</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I2C pins</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UART pins</a:t>
            </a:r>
            <a:endParaRPr sz="2100">
              <a:solidFill>
                <a:srgbClr val="3A3A3A"/>
              </a:solidFill>
              <a:highlight>
                <a:srgbClr val="FFFFFF"/>
              </a:highlight>
              <a:latin typeface="Calibri"/>
              <a:ea typeface="Calibri"/>
              <a:cs typeface="Calibri"/>
              <a:sym typeface="Calibri"/>
            </a:endParaRPr>
          </a:p>
        </p:txBody>
      </p:sp>
      <p:pic>
        <p:nvPicPr>
          <p:cNvPr id="198" name="Google Shape;198;g10fc960a36c_0_15"/>
          <p:cNvPicPr preferRelativeResize="0"/>
          <p:nvPr/>
        </p:nvPicPr>
        <p:blipFill>
          <a:blip r:embed="rId4">
            <a:alphaModFix/>
          </a:blip>
          <a:stretch>
            <a:fillRect/>
          </a:stretch>
        </p:blipFill>
        <p:spPr>
          <a:xfrm rot="5400000">
            <a:off x="11705975" y="4620051"/>
            <a:ext cx="9757450" cy="311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02" name="Shape 202"/>
        <p:cNvGrpSpPr/>
        <p:nvPr/>
      </p:nvGrpSpPr>
      <p:grpSpPr>
        <a:xfrm>
          <a:off x="0" y="0"/>
          <a:ext cx="0" cy="0"/>
          <a:chOff x="0" y="0"/>
          <a:chExt cx="0" cy="0"/>
        </a:xfrm>
      </p:grpSpPr>
      <p:sp>
        <p:nvSpPr>
          <p:cNvPr id="203" name="Google Shape;203;g10fc960a36c_0_70"/>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4" name="Google Shape;204;g10fc960a36c_0_70"/>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5" name="Google Shape;205;g10fc960a36c_0_70"/>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6" name="Google Shape;206;g10fc960a36c_0_70"/>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7" name="Google Shape;207;g10fc960a36c_0_70"/>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08" name="Google Shape;208;g10fc960a36c_0_70"/>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209" name="Google Shape;209;g10fc960a36c_0_70"/>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210" name="Google Shape;210;g10fc960a36c_0_70"/>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RASPBERRY PI</a:t>
            </a:r>
            <a:endParaRPr b="1" i="0" sz="3300" u="none" cap="none" strike="noStrike">
              <a:solidFill>
                <a:srgbClr val="000000"/>
              </a:solidFill>
            </a:endParaRPr>
          </a:p>
        </p:txBody>
      </p:sp>
      <p:sp>
        <p:nvSpPr>
          <p:cNvPr id="211" name="Google Shape;211;g10fc960a36c_0_70"/>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212" name="Google Shape;212;g10fc960a36c_0_70"/>
          <p:cNvSpPr txBox="1"/>
          <p:nvPr/>
        </p:nvSpPr>
        <p:spPr>
          <a:xfrm>
            <a:off x="2152600" y="1614525"/>
            <a:ext cx="7712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400" u="sng">
                <a:latin typeface="Calibri"/>
                <a:ea typeface="Calibri"/>
                <a:cs typeface="Calibri"/>
                <a:sym typeface="Calibri"/>
              </a:rPr>
              <a:t>PIN DETAILS AND CONFIGURATION</a:t>
            </a:r>
            <a:endParaRPr b="1" sz="3400" u="sng">
              <a:latin typeface="Calibri"/>
              <a:ea typeface="Calibri"/>
              <a:cs typeface="Calibri"/>
              <a:sym typeface="Calibri"/>
            </a:endParaRPr>
          </a:p>
        </p:txBody>
      </p:sp>
      <p:sp>
        <p:nvSpPr>
          <p:cNvPr id="213" name="Google Shape;213;g10fc960a36c_0_70"/>
          <p:cNvSpPr txBox="1"/>
          <p:nvPr/>
        </p:nvSpPr>
        <p:spPr>
          <a:xfrm>
            <a:off x="572275" y="2616125"/>
            <a:ext cx="11854500" cy="75591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l">
              <a:lnSpc>
                <a:spcPct val="115000"/>
              </a:lnSpc>
              <a:spcBef>
                <a:spcPts val="1200"/>
              </a:spcBef>
              <a:spcAft>
                <a:spcPts val="0"/>
              </a:spcAft>
              <a:buNone/>
            </a:pPr>
            <a:r>
              <a:rPr lang="en-US" sz="2100" u="sng">
                <a:solidFill>
                  <a:srgbClr val="3A3A3A"/>
                </a:solidFill>
                <a:highlight>
                  <a:srgbClr val="FFFFFF"/>
                </a:highlight>
                <a:latin typeface="Calibri"/>
                <a:ea typeface="Calibri"/>
                <a:cs typeface="Calibri"/>
                <a:sym typeface="Calibri"/>
              </a:rPr>
              <a:t>PWM pins</a:t>
            </a:r>
            <a:endParaRPr sz="2100" u="sng">
              <a:solidFill>
                <a:srgbClr val="3A3A3A"/>
              </a:solidFill>
              <a:highlight>
                <a:srgbClr val="FFFFFF"/>
              </a:highlight>
              <a:latin typeface="Calibri"/>
              <a:ea typeface="Calibri"/>
              <a:cs typeface="Calibri"/>
              <a:sym typeface="Calibri"/>
            </a:endParaRPr>
          </a:p>
          <a:p>
            <a:pPr indent="-336550" lvl="0" marL="457200" rtl="0" algn="l">
              <a:lnSpc>
                <a:spcPct val="115000"/>
              </a:lnSpc>
              <a:spcBef>
                <a:spcPts val="1800"/>
              </a:spcBef>
              <a:spcAft>
                <a:spcPts val="0"/>
              </a:spcAft>
              <a:buClr>
                <a:srgbClr val="3A3A3A"/>
              </a:buClr>
              <a:buSzPts val="1700"/>
              <a:buFont typeface="Calibri"/>
              <a:buChar char="●"/>
            </a:pPr>
            <a:r>
              <a:rPr lang="en-US" sz="2100">
                <a:solidFill>
                  <a:srgbClr val="3A3A3A"/>
                </a:solidFill>
                <a:highlight>
                  <a:srgbClr val="FFFFFF"/>
                </a:highlight>
                <a:latin typeface="Calibri"/>
                <a:ea typeface="Calibri"/>
                <a:cs typeface="Calibri"/>
                <a:sym typeface="Calibri"/>
              </a:rPr>
              <a:t>PWM stands for “Pulse Width Modulation”. It means that an analog value is being modulated on a digital signal.</a:t>
            </a:r>
            <a:endParaRPr sz="2100">
              <a:solidFill>
                <a:srgbClr val="3A3A3A"/>
              </a:solidFill>
              <a:highlight>
                <a:srgbClr val="FFFFFF"/>
              </a:highlight>
              <a:latin typeface="Calibri"/>
              <a:ea typeface="Calibri"/>
              <a:cs typeface="Calibri"/>
              <a:sym typeface="Calibri"/>
            </a:endParaRPr>
          </a:p>
          <a:p>
            <a:pPr indent="-336550" lvl="0" marL="457200" rtl="0" algn="l">
              <a:lnSpc>
                <a:spcPct val="115000"/>
              </a:lnSpc>
              <a:spcBef>
                <a:spcPts val="0"/>
              </a:spcBef>
              <a:spcAft>
                <a:spcPts val="0"/>
              </a:spcAft>
              <a:buClr>
                <a:srgbClr val="3A3A3A"/>
              </a:buClr>
              <a:buSzPts val="1700"/>
              <a:buFont typeface="Calibri"/>
              <a:buChar char="●"/>
            </a:pPr>
            <a:r>
              <a:rPr lang="en-US" sz="2100">
                <a:solidFill>
                  <a:srgbClr val="3A3A3A"/>
                </a:solidFill>
                <a:highlight>
                  <a:srgbClr val="FFFFFF"/>
                </a:highlight>
                <a:latin typeface="Calibri"/>
                <a:ea typeface="Calibri"/>
                <a:cs typeface="Calibri"/>
                <a:sym typeface="Calibri"/>
              </a:rPr>
              <a:t>Software PWM is available on all pins.</a:t>
            </a:r>
            <a:endParaRPr sz="2100">
              <a:solidFill>
                <a:srgbClr val="3A3A3A"/>
              </a:solidFill>
              <a:highlight>
                <a:srgbClr val="FFFFFF"/>
              </a:highlight>
              <a:latin typeface="Calibri"/>
              <a:ea typeface="Calibri"/>
              <a:cs typeface="Calibri"/>
              <a:sym typeface="Calibri"/>
            </a:endParaRPr>
          </a:p>
          <a:p>
            <a:pPr indent="-336550" lvl="0" marL="457200" rtl="0" algn="l">
              <a:lnSpc>
                <a:spcPct val="115000"/>
              </a:lnSpc>
              <a:spcBef>
                <a:spcPts val="0"/>
              </a:spcBef>
              <a:spcAft>
                <a:spcPts val="0"/>
              </a:spcAft>
              <a:buClr>
                <a:srgbClr val="3A3A3A"/>
              </a:buClr>
              <a:buSzPts val="1700"/>
              <a:buFont typeface="Calibri"/>
              <a:buChar char="●"/>
            </a:pPr>
            <a:r>
              <a:rPr lang="en-US" sz="2100">
                <a:solidFill>
                  <a:srgbClr val="3A3A3A"/>
                </a:solidFill>
                <a:highlight>
                  <a:srgbClr val="FFFFFF"/>
                </a:highlight>
                <a:latin typeface="Calibri"/>
                <a:ea typeface="Calibri"/>
                <a:cs typeface="Calibri"/>
                <a:sym typeface="Calibri"/>
              </a:rPr>
              <a:t>Hardware PWM is available on these pins only: GPIO12, GPIO13, GPIO18, GPIO19</a:t>
            </a:r>
            <a:endParaRPr sz="2100">
              <a:solidFill>
                <a:srgbClr val="3A3A3A"/>
              </a:solidFill>
              <a:highlight>
                <a:srgbClr val="FFFFFF"/>
              </a:highlight>
              <a:latin typeface="Calibri"/>
              <a:ea typeface="Calibri"/>
              <a:cs typeface="Calibri"/>
              <a:sym typeface="Calibri"/>
            </a:endParaRPr>
          </a:p>
          <a:p>
            <a:pPr indent="0" lvl="0" marL="0" rtl="0" algn="l">
              <a:lnSpc>
                <a:spcPct val="115000"/>
              </a:lnSpc>
              <a:spcBef>
                <a:spcPts val="1800"/>
              </a:spcBef>
              <a:spcAft>
                <a:spcPts val="0"/>
              </a:spcAft>
              <a:buNone/>
            </a:pPr>
            <a:r>
              <a:rPr lang="en-US" sz="2100" u="sng">
                <a:solidFill>
                  <a:srgbClr val="3A3A3A"/>
                </a:solidFill>
                <a:highlight>
                  <a:srgbClr val="FFFFFF"/>
                </a:highlight>
                <a:latin typeface="Calibri"/>
                <a:ea typeface="Calibri"/>
                <a:cs typeface="Calibri"/>
                <a:sym typeface="Calibri"/>
              </a:rPr>
              <a:t>SPI pins</a:t>
            </a:r>
            <a:endParaRPr sz="2100" u="sng">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180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SPI (Serial Peripheral Interface) is a type of serial communication protocol. It is used by the Raspberry Pi for master-slave communication to quickly communicate between one or more peripheral devices.</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5 pins are required for SPI communication:</a:t>
            </a:r>
            <a:endParaRPr sz="2100">
              <a:solidFill>
                <a:srgbClr val="3A3A3A"/>
              </a:solidFill>
              <a:highlight>
                <a:srgbClr val="FFFFFF"/>
              </a:highlight>
              <a:latin typeface="Calibri"/>
              <a:ea typeface="Calibri"/>
              <a:cs typeface="Calibri"/>
              <a:sym typeface="Calibri"/>
            </a:endParaRPr>
          </a:p>
          <a:p>
            <a:pPr indent="0" lvl="0" marL="457200" rtl="0" algn="l">
              <a:lnSpc>
                <a:spcPct val="115000"/>
              </a:lnSpc>
              <a:spcBef>
                <a:spcPts val="1800"/>
              </a:spcBef>
              <a:spcAft>
                <a:spcPts val="0"/>
              </a:spcAft>
              <a:buNone/>
            </a:pPr>
            <a:r>
              <a:rPr lang="en-US" sz="2100">
                <a:solidFill>
                  <a:srgbClr val="3A3A3A"/>
                </a:solidFill>
                <a:highlight>
                  <a:srgbClr val="FFFFFF"/>
                </a:highlight>
                <a:latin typeface="Calibri"/>
                <a:ea typeface="Calibri"/>
                <a:cs typeface="Calibri"/>
                <a:sym typeface="Calibri"/>
              </a:rPr>
              <a:t>•	GND: Connect the GND pin from all the slave components and the Raspberry Pi 4 board together.</a:t>
            </a:r>
            <a:endParaRPr sz="2100">
              <a:solidFill>
                <a:srgbClr val="3A3A3A"/>
              </a:solidFill>
              <a:highlight>
                <a:srgbClr val="FFFFFF"/>
              </a:highlight>
              <a:latin typeface="Calibri"/>
              <a:ea typeface="Calibri"/>
              <a:cs typeface="Calibri"/>
              <a:sym typeface="Calibri"/>
            </a:endParaRPr>
          </a:p>
          <a:p>
            <a:pPr indent="0" lvl="0" marL="457200" rtl="0" algn="l">
              <a:lnSpc>
                <a:spcPct val="115000"/>
              </a:lnSpc>
              <a:spcBef>
                <a:spcPts val="1800"/>
              </a:spcBef>
              <a:spcAft>
                <a:spcPts val="0"/>
              </a:spcAft>
              <a:buNone/>
            </a:pPr>
            <a:r>
              <a:rPr lang="en-US" sz="2100">
                <a:solidFill>
                  <a:srgbClr val="3A3A3A"/>
                </a:solidFill>
                <a:highlight>
                  <a:srgbClr val="FFFFFF"/>
                </a:highlight>
                <a:latin typeface="Calibri"/>
                <a:ea typeface="Calibri"/>
                <a:cs typeface="Calibri"/>
                <a:sym typeface="Calibri"/>
              </a:rPr>
              <a:t>•	SCLK: Clock for SPI communication.</a:t>
            </a:r>
            <a:endParaRPr sz="2100">
              <a:solidFill>
                <a:srgbClr val="3A3A3A"/>
              </a:solidFill>
              <a:highlight>
                <a:srgbClr val="FFFFFF"/>
              </a:highlight>
              <a:latin typeface="Calibri"/>
              <a:ea typeface="Calibri"/>
              <a:cs typeface="Calibri"/>
              <a:sym typeface="Calibri"/>
            </a:endParaRPr>
          </a:p>
          <a:p>
            <a:pPr indent="0" lvl="0" marL="457200" rtl="0" algn="l">
              <a:lnSpc>
                <a:spcPct val="115000"/>
              </a:lnSpc>
              <a:spcBef>
                <a:spcPts val="1800"/>
              </a:spcBef>
              <a:spcAft>
                <a:spcPts val="0"/>
              </a:spcAft>
              <a:buNone/>
            </a:pPr>
            <a:r>
              <a:rPr lang="en-US" sz="2100">
                <a:solidFill>
                  <a:srgbClr val="3A3A3A"/>
                </a:solidFill>
                <a:highlight>
                  <a:srgbClr val="FFFFFF"/>
                </a:highlight>
                <a:latin typeface="Calibri"/>
                <a:ea typeface="Calibri"/>
                <a:cs typeface="Calibri"/>
                <a:sym typeface="Calibri"/>
              </a:rPr>
              <a:t>•	MOSI: It stands for Master Out Slave In. This pin is used to send data from the master to a slave.</a:t>
            </a:r>
            <a:endParaRPr sz="2100">
              <a:solidFill>
                <a:srgbClr val="3A3A3A"/>
              </a:solidFill>
              <a:highlight>
                <a:srgbClr val="FFFFFF"/>
              </a:highlight>
              <a:latin typeface="Calibri"/>
              <a:ea typeface="Calibri"/>
              <a:cs typeface="Calibri"/>
              <a:sym typeface="Calibri"/>
            </a:endParaRPr>
          </a:p>
          <a:p>
            <a:pPr indent="0" lvl="0" marL="457200" rtl="0" algn="l">
              <a:lnSpc>
                <a:spcPct val="115000"/>
              </a:lnSpc>
              <a:spcBef>
                <a:spcPts val="1800"/>
              </a:spcBef>
              <a:spcAft>
                <a:spcPts val="0"/>
              </a:spcAft>
              <a:buNone/>
            </a:pPr>
            <a:r>
              <a:rPr lang="en-US" sz="2100">
                <a:solidFill>
                  <a:srgbClr val="3A3A3A"/>
                </a:solidFill>
                <a:highlight>
                  <a:srgbClr val="FFFFFF"/>
                </a:highlight>
                <a:latin typeface="Calibri"/>
                <a:ea typeface="Calibri"/>
                <a:cs typeface="Calibri"/>
                <a:sym typeface="Calibri"/>
              </a:rPr>
              <a:t>•	MISO: It stands for Master In Slave Out. This pin is used to receive data from a slave to the master.</a:t>
            </a:r>
            <a:endParaRPr sz="2100">
              <a:solidFill>
                <a:srgbClr val="3A3A3A"/>
              </a:solidFill>
              <a:highlight>
                <a:srgbClr val="FFFFFF"/>
              </a:highlight>
              <a:latin typeface="Calibri"/>
              <a:ea typeface="Calibri"/>
              <a:cs typeface="Calibri"/>
              <a:sym typeface="Calibri"/>
            </a:endParaRPr>
          </a:p>
          <a:p>
            <a:pPr indent="0" lvl="0" marL="457200" rtl="0" algn="l">
              <a:lnSpc>
                <a:spcPct val="115000"/>
              </a:lnSpc>
              <a:spcBef>
                <a:spcPts val="1800"/>
              </a:spcBef>
              <a:spcAft>
                <a:spcPts val="1800"/>
              </a:spcAft>
              <a:buNone/>
            </a:pPr>
            <a:r>
              <a:rPr lang="en-US" sz="2100">
                <a:solidFill>
                  <a:srgbClr val="3A3A3A"/>
                </a:solidFill>
                <a:highlight>
                  <a:srgbClr val="FFFFFF"/>
                </a:highlight>
                <a:latin typeface="Calibri"/>
                <a:ea typeface="Calibri"/>
                <a:cs typeface="Calibri"/>
                <a:sym typeface="Calibri"/>
              </a:rPr>
              <a:t>•	</a:t>
            </a:r>
            <a:r>
              <a:rPr lang="en-US" sz="2100">
                <a:solidFill>
                  <a:srgbClr val="3A3A3A"/>
                </a:solidFill>
                <a:highlight>
                  <a:srgbClr val="FFFFFF"/>
                </a:highlight>
                <a:latin typeface="Calibri"/>
                <a:ea typeface="Calibri"/>
                <a:cs typeface="Calibri"/>
                <a:sym typeface="Calibri"/>
              </a:rPr>
              <a:t>CE: It stands for Chip Enable. We need to connect one CE pin per slave (or peripheral devices) in our circuit.</a:t>
            </a:r>
            <a:endParaRPr sz="2100" u="sng">
              <a:solidFill>
                <a:srgbClr val="3A3A3A"/>
              </a:solidFill>
              <a:highlight>
                <a:srgbClr val="FFFFFF"/>
              </a:highlight>
              <a:latin typeface="Calibri"/>
              <a:ea typeface="Calibri"/>
              <a:cs typeface="Calibri"/>
              <a:sym typeface="Calibri"/>
            </a:endParaRPr>
          </a:p>
        </p:txBody>
      </p:sp>
      <p:pic>
        <p:nvPicPr>
          <p:cNvPr id="214" name="Google Shape;214;g10fc960a36c_0_70"/>
          <p:cNvPicPr preferRelativeResize="0"/>
          <p:nvPr/>
        </p:nvPicPr>
        <p:blipFill>
          <a:blip r:embed="rId4">
            <a:alphaModFix/>
          </a:blip>
          <a:stretch>
            <a:fillRect/>
          </a:stretch>
        </p:blipFill>
        <p:spPr>
          <a:xfrm rot="5400000">
            <a:off x="11705975" y="4620051"/>
            <a:ext cx="9757450" cy="311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18" name="Shape 218"/>
        <p:cNvGrpSpPr/>
        <p:nvPr/>
      </p:nvGrpSpPr>
      <p:grpSpPr>
        <a:xfrm>
          <a:off x="0" y="0"/>
          <a:ext cx="0" cy="0"/>
          <a:chOff x="0" y="0"/>
          <a:chExt cx="0" cy="0"/>
        </a:xfrm>
      </p:grpSpPr>
      <p:sp>
        <p:nvSpPr>
          <p:cNvPr id="219" name="Google Shape;219;g10fc960a36c_0_87"/>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0" name="Google Shape;220;g10fc960a36c_0_87"/>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1" name="Google Shape;221;g10fc960a36c_0_87"/>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2" name="Google Shape;222;g10fc960a36c_0_87"/>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3" name="Google Shape;223;g10fc960a36c_0_87"/>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24" name="Google Shape;224;g10fc960a36c_0_87"/>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225" name="Google Shape;225;g10fc960a36c_0_87"/>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226" name="Google Shape;226;g10fc960a36c_0_87"/>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RASPBERRY PI</a:t>
            </a:r>
            <a:endParaRPr b="1" i="0" sz="3300" u="none" cap="none" strike="noStrike">
              <a:solidFill>
                <a:srgbClr val="000000"/>
              </a:solidFill>
            </a:endParaRPr>
          </a:p>
        </p:txBody>
      </p:sp>
      <p:sp>
        <p:nvSpPr>
          <p:cNvPr id="227" name="Google Shape;227;g10fc960a36c_0_87"/>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228" name="Google Shape;228;g10fc960a36c_0_87"/>
          <p:cNvSpPr txBox="1"/>
          <p:nvPr/>
        </p:nvSpPr>
        <p:spPr>
          <a:xfrm>
            <a:off x="2152600" y="1614525"/>
            <a:ext cx="77124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400" u="sng">
                <a:latin typeface="Calibri"/>
                <a:ea typeface="Calibri"/>
                <a:cs typeface="Calibri"/>
                <a:sym typeface="Calibri"/>
              </a:rPr>
              <a:t>PIN DETAILS AND CONFIGURATION</a:t>
            </a:r>
            <a:endParaRPr b="1" sz="3400" u="sng">
              <a:latin typeface="Calibri"/>
              <a:ea typeface="Calibri"/>
              <a:cs typeface="Calibri"/>
              <a:sym typeface="Calibri"/>
            </a:endParaRPr>
          </a:p>
        </p:txBody>
      </p:sp>
      <p:sp>
        <p:nvSpPr>
          <p:cNvPr id="229" name="Google Shape;229;g10fc960a36c_0_87"/>
          <p:cNvSpPr txBox="1"/>
          <p:nvPr/>
        </p:nvSpPr>
        <p:spPr>
          <a:xfrm>
            <a:off x="763025" y="2928775"/>
            <a:ext cx="11418300" cy="56613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l">
              <a:lnSpc>
                <a:spcPct val="115000"/>
              </a:lnSpc>
              <a:spcBef>
                <a:spcPts val="1200"/>
              </a:spcBef>
              <a:spcAft>
                <a:spcPts val="0"/>
              </a:spcAft>
              <a:buNone/>
            </a:pPr>
            <a:r>
              <a:rPr lang="en-US" sz="2100" u="sng">
                <a:solidFill>
                  <a:srgbClr val="3A3A3A"/>
                </a:solidFill>
                <a:highlight>
                  <a:srgbClr val="FFFFFF"/>
                </a:highlight>
                <a:latin typeface="Calibri"/>
                <a:ea typeface="Calibri"/>
                <a:cs typeface="Calibri"/>
                <a:sym typeface="Calibri"/>
              </a:rPr>
              <a:t>I2C pin</a:t>
            </a:r>
            <a:endParaRPr sz="2100" u="sng">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180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I2C pins on the Raspberry Pi board are used to communicate with peripheral devices that are compatible with Inter-Integrated Circuit (a low-speed two-wire serial communication protocol).</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This serial communication protocol requires master-slave roles between both, the board and the peripheral devices.</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I2C protocol requires two connections: SDA (Serial Data) and SCL (Serial Clock). They work by transmitting data using the SDA connection, and the speed of data transfer is controlled via the SCLK pin.</a:t>
            </a:r>
            <a:endParaRPr sz="2100">
              <a:solidFill>
                <a:srgbClr val="3A3A3A"/>
              </a:solidFill>
              <a:highlight>
                <a:srgbClr val="FFFFFF"/>
              </a:highlight>
              <a:latin typeface="Calibri"/>
              <a:ea typeface="Calibri"/>
              <a:cs typeface="Calibri"/>
              <a:sym typeface="Calibri"/>
            </a:endParaRPr>
          </a:p>
          <a:p>
            <a:pPr indent="0" lvl="0" marL="0" rtl="0" algn="l">
              <a:lnSpc>
                <a:spcPct val="115000"/>
              </a:lnSpc>
              <a:spcBef>
                <a:spcPts val="1800"/>
              </a:spcBef>
              <a:spcAft>
                <a:spcPts val="0"/>
              </a:spcAft>
              <a:buNone/>
            </a:pPr>
            <a:r>
              <a:rPr lang="en-US" sz="2100" u="sng">
                <a:solidFill>
                  <a:srgbClr val="3A3A3A"/>
                </a:solidFill>
                <a:highlight>
                  <a:srgbClr val="FFFFFF"/>
                </a:highlight>
                <a:latin typeface="Calibri"/>
                <a:ea typeface="Calibri"/>
                <a:cs typeface="Calibri"/>
                <a:sym typeface="Calibri"/>
              </a:rPr>
              <a:t>UART pins</a:t>
            </a:r>
            <a:endParaRPr sz="2100" u="sng">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180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The UART (Universal Asynchronous Receiver / Transmitter) is an asynchronous protocol that provides a way to communicate between two microcontrollers or devices.</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TX pin transmits the serial data to the RX pin of another device and RX pin receives the serial data coming from TX pin of the other device.</a:t>
            </a:r>
            <a:endParaRPr sz="2100">
              <a:solidFill>
                <a:srgbClr val="3A3A3A"/>
              </a:solidFill>
              <a:highlight>
                <a:srgbClr val="FFFFFF"/>
              </a:highlight>
              <a:latin typeface="Calibri"/>
              <a:ea typeface="Calibri"/>
              <a:cs typeface="Calibri"/>
              <a:sym typeface="Calibri"/>
            </a:endParaRPr>
          </a:p>
        </p:txBody>
      </p:sp>
      <p:pic>
        <p:nvPicPr>
          <p:cNvPr id="230" name="Google Shape;230;g10fc960a36c_0_87"/>
          <p:cNvPicPr preferRelativeResize="0"/>
          <p:nvPr/>
        </p:nvPicPr>
        <p:blipFill>
          <a:blip r:embed="rId4">
            <a:alphaModFix/>
          </a:blip>
          <a:stretch>
            <a:fillRect/>
          </a:stretch>
        </p:blipFill>
        <p:spPr>
          <a:xfrm rot="5400000">
            <a:off x="11705975" y="4620051"/>
            <a:ext cx="9757450" cy="3116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34" name="Shape 234"/>
        <p:cNvGrpSpPr/>
        <p:nvPr/>
      </p:nvGrpSpPr>
      <p:grpSpPr>
        <a:xfrm>
          <a:off x="0" y="0"/>
          <a:ext cx="0" cy="0"/>
          <a:chOff x="0" y="0"/>
          <a:chExt cx="0" cy="0"/>
        </a:xfrm>
      </p:grpSpPr>
      <p:sp>
        <p:nvSpPr>
          <p:cNvPr id="235" name="Google Shape;235;g1186923496c_0_136"/>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6" name="Google Shape;236;g1186923496c_0_136"/>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7" name="Google Shape;237;g1186923496c_0_136"/>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8" name="Google Shape;238;g1186923496c_0_136"/>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39" name="Google Shape;239;g1186923496c_0_136"/>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40" name="Google Shape;240;g1186923496c_0_136"/>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241" name="Google Shape;241;g1186923496c_0_136"/>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242" name="Google Shape;242;g1186923496c_0_136"/>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PI CAMERA</a:t>
            </a:r>
            <a:endParaRPr b="1" i="0" sz="3300" u="none" cap="none" strike="noStrike">
              <a:solidFill>
                <a:srgbClr val="000000"/>
              </a:solidFill>
            </a:endParaRPr>
          </a:p>
        </p:txBody>
      </p:sp>
      <p:sp>
        <p:nvSpPr>
          <p:cNvPr id="243" name="Google Shape;243;g1186923496c_0_136"/>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244" name="Google Shape;244;g1186923496c_0_136"/>
          <p:cNvSpPr txBox="1"/>
          <p:nvPr/>
        </p:nvSpPr>
        <p:spPr>
          <a:xfrm>
            <a:off x="10775975" y="1802550"/>
            <a:ext cx="7071600" cy="3152700"/>
          </a:xfrm>
          <a:prstGeom prst="rect">
            <a:avLst/>
          </a:prstGeom>
          <a:noFill/>
          <a:ln>
            <a:noFill/>
          </a:ln>
        </p:spPr>
        <p:txBody>
          <a:bodyPr anchorCtr="0" anchor="t" bIns="91425" lIns="91425" spcFirstLastPara="1" rIns="91425" wrap="square" tIns="91425">
            <a:spAutoFit/>
          </a:bodyPr>
          <a:lstStyle/>
          <a:p>
            <a:pPr indent="-361950" lvl="0" marL="457200" rtl="0" algn="l">
              <a:lnSpc>
                <a:spcPct val="163636"/>
              </a:lnSpc>
              <a:spcBef>
                <a:spcPts val="0"/>
              </a:spcBef>
              <a:spcAft>
                <a:spcPts val="0"/>
              </a:spcAft>
              <a:buSzPts val="2100"/>
              <a:buFont typeface="Calibri"/>
              <a:buChar char="●"/>
            </a:pPr>
            <a:r>
              <a:rPr lang="en-US" sz="2100">
                <a:solidFill>
                  <a:schemeClr val="dk1"/>
                </a:solidFill>
                <a:highlight>
                  <a:srgbClr val="FFFFFF"/>
                </a:highlight>
                <a:latin typeface="Calibri"/>
                <a:ea typeface="Calibri"/>
                <a:cs typeface="Calibri"/>
                <a:sym typeface="Calibri"/>
              </a:rPr>
              <a:t>Pi Camera module is a camera which can be used to take pictures and high definition video.</a:t>
            </a:r>
            <a:endParaRPr sz="2100">
              <a:solidFill>
                <a:schemeClr val="dk1"/>
              </a:solidFill>
              <a:highlight>
                <a:srgbClr val="FFFFFF"/>
              </a:highlight>
              <a:latin typeface="Calibri"/>
              <a:ea typeface="Calibri"/>
              <a:cs typeface="Calibri"/>
              <a:sym typeface="Calibri"/>
            </a:endParaRPr>
          </a:p>
          <a:p>
            <a:pPr indent="-361950" lvl="0" marL="457200" rtl="0" algn="l">
              <a:lnSpc>
                <a:spcPct val="163636"/>
              </a:lnSpc>
              <a:spcBef>
                <a:spcPts val="0"/>
              </a:spcBef>
              <a:spcAft>
                <a:spcPts val="0"/>
              </a:spcAft>
              <a:buSzPts val="2100"/>
              <a:buFont typeface="Calibri"/>
              <a:buChar char="●"/>
            </a:pPr>
            <a:r>
              <a:rPr lang="en-US" sz="2100">
                <a:solidFill>
                  <a:schemeClr val="dk1"/>
                </a:solidFill>
                <a:highlight>
                  <a:srgbClr val="FFFFFF"/>
                </a:highlight>
                <a:latin typeface="Calibri"/>
                <a:ea typeface="Calibri"/>
                <a:cs typeface="Calibri"/>
                <a:sym typeface="Calibri"/>
              </a:rPr>
              <a:t>Raspberry Pi Board has CSI (Camera Serial Interface) interface to which we can attach PiCamera module directly.</a:t>
            </a:r>
            <a:endParaRPr sz="2100">
              <a:solidFill>
                <a:schemeClr val="dk1"/>
              </a:solidFill>
              <a:highlight>
                <a:srgbClr val="FFFFFF"/>
              </a:highlight>
              <a:latin typeface="Calibri"/>
              <a:ea typeface="Calibri"/>
              <a:cs typeface="Calibri"/>
              <a:sym typeface="Calibri"/>
            </a:endParaRPr>
          </a:p>
          <a:p>
            <a:pPr indent="-361950" lvl="0" marL="457200" rtl="0" algn="l">
              <a:lnSpc>
                <a:spcPct val="163636"/>
              </a:lnSpc>
              <a:spcBef>
                <a:spcPts val="0"/>
              </a:spcBef>
              <a:spcAft>
                <a:spcPts val="0"/>
              </a:spcAft>
              <a:buSzPts val="2100"/>
              <a:buFont typeface="Calibri"/>
              <a:buChar char="●"/>
            </a:pPr>
            <a:r>
              <a:rPr lang="en-US" sz="2100">
                <a:solidFill>
                  <a:schemeClr val="dk1"/>
                </a:solidFill>
                <a:highlight>
                  <a:srgbClr val="FFFFFF"/>
                </a:highlight>
                <a:latin typeface="Calibri"/>
                <a:ea typeface="Calibri"/>
                <a:cs typeface="Calibri"/>
                <a:sym typeface="Calibri"/>
              </a:rPr>
              <a:t>This Pi Camera module can attach to the Raspberry Pi’s CSI port using 15-pin ribbon cable.</a:t>
            </a:r>
            <a:endParaRPr sz="2100">
              <a:latin typeface="Calibri"/>
              <a:ea typeface="Calibri"/>
              <a:cs typeface="Calibri"/>
              <a:sym typeface="Calibri"/>
            </a:endParaRPr>
          </a:p>
        </p:txBody>
      </p:sp>
      <p:pic>
        <p:nvPicPr>
          <p:cNvPr id="245" name="Google Shape;245;g1186923496c_0_136"/>
          <p:cNvPicPr preferRelativeResize="0"/>
          <p:nvPr/>
        </p:nvPicPr>
        <p:blipFill>
          <a:blip r:embed="rId4">
            <a:alphaModFix/>
          </a:blip>
          <a:stretch>
            <a:fillRect/>
          </a:stretch>
        </p:blipFill>
        <p:spPr>
          <a:xfrm>
            <a:off x="2109125" y="2764050"/>
            <a:ext cx="7071600" cy="6465462"/>
          </a:xfrm>
          <a:prstGeom prst="rect">
            <a:avLst/>
          </a:prstGeom>
          <a:noFill/>
          <a:ln>
            <a:noFill/>
          </a:ln>
        </p:spPr>
      </p:pic>
      <p:pic>
        <p:nvPicPr>
          <p:cNvPr id="246" name="Google Shape;246;g1186923496c_0_136"/>
          <p:cNvPicPr preferRelativeResize="0"/>
          <p:nvPr/>
        </p:nvPicPr>
        <p:blipFill>
          <a:blip r:embed="rId5">
            <a:alphaModFix/>
          </a:blip>
          <a:stretch>
            <a:fillRect/>
          </a:stretch>
        </p:blipFill>
        <p:spPr>
          <a:xfrm>
            <a:off x="11454275" y="5436650"/>
            <a:ext cx="6774033" cy="5080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50" name="Shape 250"/>
        <p:cNvGrpSpPr/>
        <p:nvPr/>
      </p:nvGrpSpPr>
      <p:grpSpPr>
        <a:xfrm>
          <a:off x="0" y="0"/>
          <a:ext cx="0" cy="0"/>
          <a:chOff x="0" y="0"/>
          <a:chExt cx="0" cy="0"/>
        </a:xfrm>
      </p:grpSpPr>
      <p:sp>
        <p:nvSpPr>
          <p:cNvPr id="251" name="Google Shape;251;g1186923496c_0_77"/>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2" name="Google Shape;252;g1186923496c_0_77"/>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3" name="Google Shape;253;g1186923496c_0_77"/>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4" name="Google Shape;254;g1186923496c_0_77"/>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5" name="Google Shape;255;g1186923496c_0_77"/>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56" name="Google Shape;256;g1186923496c_0_77"/>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257" name="Google Shape;257;g1186923496c_0_77"/>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258" name="Google Shape;258;g1186923496c_0_77"/>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TEMPERATURE SENSOR</a:t>
            </a:r>
            <a:endParaRPr b="1" i="0" sz="3300" u="none" cap="none" strike="noStrike">
              <a:solidFill>
                <a:srgbClr val="000000"/>
              </a:solidFill>
            </a:endParaRPr>
          </a:p>
        </p:txBody>
      </p:sp>
      <p:sp>
        <p:nvSpPr>
          <p:cNvPr id="259" name="Google Shape;259;g1186923496c_0_77"/>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260" name="Google Shape;260;g1186923496c_0_77"/>
          <p:cNvSpPr txBox="1"/>
          <p:nvPr/>
        </p:nvSpPr>
        <p:spPr>
          <a:xfrm>
            <a:off x="1569350" y="1953975"/>
            <a:ext cx="8236200" cy="60234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374650" lvl="0" marL="457200" rtl="0" algn="l">
              <a:lnSpc>
                <a:spcPct val="90000"/>
              </a:lnSpc>
              <a:spcBef>
                <a:spcPts val="800"/>
              </a:spcBef>
              <a:spcAft>
                <a:spcPts val="0"/>
              </a:spcAft>
              <a:buClr>
                <a:schemeClr val="dk1"/>
              </a:buClr>
              <a:buSzPts val="2300"/>
              <a:buFont typeface="Calibri"/>
              <a:buChar char="●"/>
            </a:pPr>
            <a:r>
              <a:rPr b="1" lang="en-US" sz="2300">
                <a:solidFill>
                  <a:schemeClr val="dk1"/>
                </a:solidFill>
                <a:latin typeface="Calibri"/>
                <a:ea typeface="Calibri"/>
                <a:cs typeface="Calibri"/>
                <a:sym typeface="Calibri"/>
              </a:rPr>
              <a:t>MLX90614 Temperature Sensor </a:t>
            </a:r>
            <a:r>
              <a:rPr lang="en-US" sz="2300">
                <a:solidFill>
                  <a:schemeClr val="dk1"/>
                </a:solidFill>
                <a:latin typeface="Calibri"/>
                <a:ea typeface="Calibri"/>
                <a:cs typeface="Calibri"/>
                <a:sym typeface="Calibri"/>
              </a:rPr>
              <a:t>is an infrared contactless temperature measurement device. </a:t>
            </a:r>
            <a:endParaRPr sz="2300">
              <a:solidFill>
                <a:schemeClr val="dk1"/>
              </a:solidFill>
              <a:latin typeface="Calibri"/>
              <a:ea typeface="Calibri"/>
              <a:cs typeface="Calibri"/>
              <a:sym typeface="Calibri"/>
            </a:endParaRPr>
          </a:p>
          <a:p>
            <a:pPr indent="0" lvl="0" marL="457200" rtl="0" algn="l">
              <a:lnSpc>
                <a:spcPct val="90000"/>
              </a:lnSpc>
              <a:spcBef>
                <a:spcPts val="800"/>
              </a:spcBef>
              <a:spcAft>
                <a:spcPts val="0"/>
              </a:spcAft>
              <a:buNone/>
            </a:pPr>
            <a:r>
              <a:t/>
            </a:r>
            <a:endParaRPr sz="2300">
              <a:solidFill>
                <a:schemeClr val="dk1"/>
              </a:solidFill>
              <a:latin typeface="Calibri"/>
              <a:ea typeface="Calibri"/>
              <a:cs typeface="Calibri"/>
              <a:sym typeface="Calibri"/>
            </a:endParaRPr>
          </a:p>
          <a:p>
            <a:pPr indent="-374650" lvl="0" marL="457200" rtl="0" algn="l">
              <a:lnSpc>
                <a:spcPct val="90000"/>
              </a:lnSpc>
              <a:spcBef>
                <a:spcPts val="800"/>
              </a:spcBef>
              <a:spcAft>
                <a:spcPts val="0"/>
              </a:spcAft>
              <a:buClr>
                <a:schemeClr val="dk1"/>
              </a:buClr>
              <a:buSzPts val="2300"/>
              <a:buFont typeface="Calibri"/>
              <a:buChar char="●"/>
            </a:pPr>
            <a:r>
              <a:rPr lang="en-US" sz="2100">
                <a:solidFill>
                  <a:srgbClr val="323232"/>
                </a:solidFill>
                <a:highlight>
                  <a:srgbClr val="FFFFFF"/>
                </a:highlight>
                <a:latin typeface="Calibri"/>
                <a:ea typeface="Calibri"/>
                <a:cs typeface="Calibri"/>
                <a:sym typeface="Calibri"/>
              </a:rPr>
              <a:t>Operating Voltage: 3.6V to 5V</a:t>
            </a:r>
            <a:endParaRPr sz="2100">
              <a:solidFill>
                <a:srgbClr val="323232"/>
              </a:solidFill>
              <a:highlight>
                <a:srgbClr val="FFFFFF"/>
              </a:highlight>
              <a:latin typeface="Calibri"/>
              <a:ea typeface="Calibri"/>
              <a:cs typeface="Calibri"/>
              <a:sym typeface="Calibri"/>
            </a:endParaRPr>
          </a:p>
          <a:p>
            <a:pPr indent="0" lvl="0" marL="457200" rtl="0" algn="l">
              <a:lnSpc>
                <a:spcPct val="90000"/>
              </a:lnSpc>
              <a:spcBef>
                <a:spcPts val="800"/>
              </a:spcBef>
              <a:spcAft>
                <a:spcPts val="0"/>
              </a:spcAft>
              <a:buNone/>
            </a:pPr>
            <a:r>
              <a:t/>
            </a:r>
            <a:endParaRPr sz="2100">
              <a:solidFill>
                <a:srgbClr val="323232"/>
              </a:solidFill>
              <a:highlight>
                <a:srgbClr val="FFFFFF"/>
              </a:highlight>
              <a:latin typeface="Calibri"/>
              <a:ea typeface="Calibri"/>
              <a:cs typeface="Calibri"/>
              <a:sym typeface="Calibri"/>
            </a:endParaRPr>
          </a:p>
          <a:p>
            <a:pPr indent="-374650" lvl="0" marL="457200" rtl="0" algn="l">
              <a:lnSpc>
                <a:spcPct val="90000"/>
              </a:lnSpc>
              <a:spcBef>
                <a:spcPts val="800"/>
              </a:spcBef>
              <a:spcAft>
                <a:spcPts val="0"/>
              </a:spcAft>
              <a:buClr>
                <a:schemeClr val="dk1"/>
              </a:buClr>
              <a:buSzPts val="2300"/>
              <a:buFont typeface="Calibri"/>
              <a:buChar char="●"/>
            </a:pPr>
            <a:r>
              <a:rPr lang="en-US" sz="2100">
                <a:solidFill>
                  <a:srgbClr val="323232"/>
                </a:solidFill>
                <a:highlight>
                  <a:srgbClr val="FFFFFF"/>
                </a:highlight>
                <a:latin typeface="Calibri"/>
                <a:ea typeface="Calibri"/>
                <a:cs typeface="Calibri"/>
                <a:sym typeface="Calibri"/>
              </a:rPr>
              <a:t>Various temperatures measured by this sensor:             </a:t>
            </a:r>
            <a:endParaRPr sz="2100">
              <a:solidFill>
                <a:srgbClr val="323232"/>
              </a:solidFill>
              <a:highlight>
                <a:srgbClr val="FFFFFF"/>
              </a:highlight>
              <a:latin typeface="Calibri"/>
              <a:ea typeface="Calibri"/>
              <a:cs typeface="Calibri"/>
              <a:sym typeface="Calibri"/>
            </a:endParaRPr>
          </a:p>
          <a:p>
            <a:pPr indent="0" lvl="0" marL="0" rtl="0" algn="l">
              <a:lnSpc>
                <a:spcPct val="90000"/>
              </a:lnSpc>
              <a:spcBef>
                <a:spcPts val="800"/>
              </a:spcBef>
              <a:spcAft>
                <a:spcPts val="0"/>
              </a:spcAft>
              <a:buNone/>
            </a:pPr>
            <a:r>
              <a:t/>
            </a:r>
            <a:endParaRPr sz="2100">
              <a:solidFill>
                <a:srgbClr val="323232"/>
              </a:solidFill>
              <a:highlight>
                <a:srgbClr val="FFFFFF"/>
              </a:highlight>
              <a:latin typeface="Calibri"/>
              <a:ea typeface="Calibri"/>
              <a:cs typeface="Calibri"/>
              <a:sym typeface="Calibri"/>
            </a:endParaRPr>
          </a:p>
          <a:p>
            <a:pPr indent="-361950" lvl="0" marL="457200" rtl="0" algn="l">
              <a:lnSpc>
                <a:spcPct val="90000"/>
              </a:lnSpc>
              <a:spcBef>
                <a:spcPts val="800"/>
              </a:spcBef>
              <a:spcAft>
                <a:spcPts val="0"/>
              </a:spcAft>
              <a:buSzPts val="2100"/>
              <a:buFont typeface="Calibri"/>
              <a:buChar char="➔"/>
            </a:pPr>
            <a:r>
              <a:rPr lang="en-US" sz="2100">
                <a:solidFill>
                  <a:srgbClr val="323232"/>
                </a:solidFill>
                <a:highlight>
                  <a:srgbClr val="FFFFFF"/>
                </a:highlight>
                <a:latin typeface="Calibri"/>
                <a:ea typeface="Calibri"/>
                <a:cs typeface="Calibri"/>
                <a:sym typeface="Calibri"/>
              </a:rPr>
              <a:t>Ambient temperature - temperature of the surrounding environment</a:t>
            </a:r>
            <a:endParaRPr sz="2100">
              <a:solidFill>
                <a:srgbClr val="323232"/>
              </a:solidFill>
              <a:highlight>
                <a:srgbClr val="FFFFFF"/>
              </a:highlight>
              <a:latin typeface="Calibri"/>
              <a:ea typeface="Calibri"/>
              <a:cs typeface="Calibri"/>
              <a:sym typeface="Calibri"/>
            </a:endParaRPr>
          </a:p>
          <a:p>
            <a:pPr indent="0" lvl="0" marL="914400" rtl="0" algn="l">
              <a:lnSpc>
                <a:spcPct val="90000"/>
              </a:lnSpc>
              <a:spcBef>
                <a:spcPts val="800"/>
              </a:spcBef>
              <a:spcAft>
                <a:spcPts val="0"/>
              </a:spcAft>
              <a:buNone/>
            </a:pPr>
            <a:r>
              <a:rPr lang="en-US" sz="2100">
                <a:solidFill>
                  <a:srgbClr val="323232"/>
                </a:solidFill>
                <a:highlight>
                  <a:srgbClr val="FFFFFF"/>
                </a:highlight>
                <a:latin typeface="Calibri"/>
                <a:ea typeface="Calibri"/>
                <a:cs typeface="Calibri"/>
                <a:sym typeface="Calibri"/>
              </a:rPr>
              <a:t>Ambient temperature range : </a:t>
            </a:r>
            <a:r>
              <a:rPr lang="en-US" sz="2100">
                <a:solidFill>
                  <a:srgbClr val="303030"/>
                </a:solidFill>
                <a:highlight>
                  <a:srgbClr val="FFFFFF"/>
                </a:highlight>
                <a:latin typeface="Calibri"/>
                <a:ea typeface="Calibri"/>
                <a:cs typeface="Calibri"/>
                <a:sym typeface="Calibri"/>
              </a:rPr>
              <a:t> -70° C to 382.2°C</a:t>
            </a:r>
            <a:endParaRPr sz="2100">
              <a:solidFill>
                <a:srgbClr val="303030"/>
              </a:solidFill>
              <a:highlight>
                <a:srgbClr val="FFFFFF"/>
              </a:highlight>
              <a:latin typeface="Calibri"/>
              <a:ea typeface="Calibri"/>
              <a:cs typeface="Calibri"/>
              <a:sym typeface="Calibri"/>
            </a:endParaRPr>
          </a:p>
          <a:p>
            <a:pPr indent="0" lvl="0" marL="914400" rtl="0" algn="l">
              <a:lnSpc>
                <a:spcPct val="90000"/>
              </a:lnSpc>
              <a:spcBef>
                <a:spcPts val="800"/>
              </a:spcBef>
              <a:spcAft>
                <a:spcPts val="0"/>
              </a:spcAft>
              <a:buNone/>
            </a:pPr>
            <a:r>
              <a:t/>
            </a:r>
            <a:endParaRPr sz="2100">
              <a:solidFill>
                <a:srgbClr val="303030"/>
              </a:solidFill>
              <a:highlight>
                <a:srgbClr val="FFFFFF"/>
              </a:highlight>
              <a:latin typeface="Calibri"/>
              <a:ea typeface="Calibri"/>
              <a:cs typeface="Calibri"/>
              <a:sym typeface="Calibri"/>
            </a:endParaRPr>
          </a:p>
          <a:p>
            <a:pPr indent="-361950" lvl="0" marL="457200" rtl="0" algn="l">
              <a:lnSpc>
                <a:spcPct val="90000"/>
              </a:lnSpc>
              <a:spcBef>
                <a:spcPts val="800"/>
              </a:spcBef>
              <a:spcAft>
                <a:spcPts val="0"/>
              </a:spcAft>
              <a:buClr>
                <a:srgbClr val="323232"/>
              </a:buClr>
              <a:buSzPts val="2100"/>
              <a:buFont typeface="Calibri"/>
              <a:buChar char="➔"/>
            </a:pPr>
            <a:r>
              <a:rPr lang="en-US" sz="2100">
                <a:solidFill>
                  <a:srgbClr val="323232"/>
                </a:solidFill>
                <a:highlight>
                  <a:srgbClr val="FFFFFF"/>
                </a:highlight>
                <a:latin typeface="Calibri"/>
                <a:ea typeface="Calibri"/>
                <a:cs typeface="Calibri"/>
                <a:sym typeface="Calibri"/>
              </a:rPr>
              <a:t>Object temperature - temperature of an object  </a:t>
            </a:r>
            <a:endParaRPr sz="2100">
              <a:solidFill>
                <a:srgbClr val="323232"/>
              </a:solidFill>
              <a:highlight>
                <a:srgbClr val="FFFFFF"/>
              </a:highlight>
              <a:latin typeface="Calibri"/>
              <a:ea typeface="Calibri"/>
              <a:cs typeface="Calibri"/>
              <a:sym typeface="Calibri"/>
            </a:endParaRPr>
          </a:p>
          <a:p>
            <a:pPr indent="0" lvl="0" marL="457200" rtl="0" algn="l">
              <a:lnSpc>
                <a:spcPct val="90000"/>
              </a:lnSpc>
              <a:spcBef>
                <a:spcPts val="800"/>
              </a:spcBef>
              <a:spcAft>
                <a:spcPts val="0"/>
              </a:spcAft>
              <a:buNone/>
            </a:pPr>
            <a:r>
              <a:rPr lang="en-US" sz="2100">
                <a:solidFill>
                  <a:srgbClr val="323232"/>
                </a:solidFill>
                <a:highlight>
                  <a:srgbClr val="FFFFFF"/>
                </a:highlight>
                <a:latin typeface="Calibri"/>
                <a:ea typeface="Calibri"/>
                <a:cs typeface="Calibri"/>
                <a:sym typeface="Calibri"/>
              </a:rPr>
              <a:t>	Object temperature range:  </a:t>
            </a:r>
            <a:r>
              <a:rPr lang="en-US" sz="2100">
                <a:solidFill>
                  <a:srgbClr val="303030"/>
                </a:solidFill>
                <a:highlight>
                  <a:srgbClr val="FFFFFF"/>
                </a:highlight>
                <a:latin typeface="Calibri"/>
                <a:ea typeface="Calibri"/>
                <a:cs typeface="Calibri"/>
                <a:sym typeface="Calibri"/>
              </a:rPr>
              <a:t>-40° C to 125°C</a:t>
            </a:r>
            <a:endParaRPr sz="2100">
              <a:solidFill>
                <a:srgbClr val="323232"/>
              </a:solidFill>
              <a:highlight>
                <a:srgbClr val="FFFFFF"/>
              </a:highlight>
              <a:latin typeface="Calibri"/>
              <a:ea typeface="Calibri"/>
              <a:cs typeface="Calibri"/>
              <a:sym typeface="Calibri"/>
            </a:endParaRPr>
          </a:p>
          <a:p>
            <a:pPr indent="0" lvl="0" marL="914400" rtl="0" algn="l">
              <a:lnSpc>
                <a:spcPct val="90000"/>
              </a:lnSpc>
              <a:spcBef>
                <a:spcPts val="800"/>
              </a:spcBef>
              <a:spcAft>
                <a:spcPts val="0"/>
              </a:spcAft>
              <a:buNone/>
            </a:pPr>
            <a:r>
              <a:rPr lang="en-US" sz="2100">
                <a:solidFill>
                  <a:srgbClr val="323232"/>
                </a:solidFill>
                <a:highlight>
                  <a:srgbClr val="FFFFFF"/>
                </a:highlight>
                <a:latin typeface="Calibri"/>
                <a:ea typeface="Calibri"/>
                <a:cs typeface="Calibri"/>
                <a:sym typeface="Calibri"/>
              </a:rPr>
              <a:t> </a:t>
            </a:r>
            <a:r>
              <a:rPr lang="en-US" sz="21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graphicFrame>
        <p:nvGraphicFramePr>
          <p:cNvPr id="261" name="Google Shape;261;g1186923496c_0_77"/>
          <p:cNvGraphicFramePr/>
          <p:nvPr/>
        </p:nvGraphicFramePr>
        <p:xfrm>
          <a:off x="12056538" y="8151575"/>
          <a:ext cx="3000000" cy="3000000"/>
        </p:xfrm>
        <a:graphic>
          <a:graphicData uri="http://schemas.openxmlformats.org/drawingml/2006/table">
            <a:tbl>
              <a:tblPr>
                <a:noFill/>
                <a:tableStyleId>{A7E03A1F-C9A9-4411-830E-7702F0033200}</a:tableStyleId>
              </a:tblPr>
              <a:tblGrid>
                <a:gridCol w="2162825"/>
                <a:gridCol w="4176150"/>
              </a:tblGrid>
              <a:tr h="502900">
                <a:tc>
                  <a:txBody>
                    <a:bodyPr/>
                    <a:lstStyle/>
                    <a:p>
                      <a:pPr indent="0" lvl="0" marL="0" rtl="0" algn="ctr">
                        <a:spcBef>
                          <a:spcPts val="0"/>
                        </a:spcBef>
                        <a:spcAft>
                          <a:spcPts val="0"/>
                        </a:spcAft>
                        <a:buNone/>
                      </a:pPr>
                      <a:r>
                        <a:rPr b="1" lang="en-US" sz="2100">
                          <a:latin typeface="Calibri"/>
                          <a:ea typeface="Calibri"/>
                          <a:cs typeface="Calibri"/>
                          <a:sym typeface="Calibri"/>
                        </a:rPr>
                        <a:t>Pin Name</a:t>
                      </a:r>
                      <a:endParaRPr b="1"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2100">
                          <a:latin typeface="Calibri"/>
                          <a:ea typeface="Calibri"/>
                          <a:cs typeface="Calibri"/>
                          <a:sym typeface="Calibri"/>
                        </a:rPr>
                        <a:t>Description</a:t>
                      </a:r>
                      <a:endParaRPr b="1"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981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VCC </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Power to the Temperature Sensor</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GND </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Ground pin</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SCL</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To control the rate of data transfer</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SDA</a:t>
                      </a:r>
                      <a:endParaRPr sz="2100">
                        <a:solidFill>
                          <a:srgbClr val="333333"/>
                        </a:solidFill>
                        <a:highlight>
                          <a:srgbClr val="FFFFFF"/>
                        </a:highlight>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To transfer data</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262" name="Google Shape;262;g1186923496c_0_77"/>
          <p:cNvPicPr preferRelativeResize="0"/>
          <p:nvPr/>
        </p:nvPicPr>
        <p:blipFill>
          <a:blip r:embed="rId4">
            <a:alphaModFix/>
          </a:blip>
          <a:stretch>
            <a:fillRect/>
          </a:stretch>
        </p:blipFill>
        <p:spPr>
          <a:xfrm rot="-3180003">
            <a:off x="12692374" y="2595435"/>
            <a:ext cx="4762500" cy="4152900"/>
          </a:xfrm>
          <a:prstGeom prst="rect">
            <a:avLst/>
          </a:prstGeom>
          <a:noFill/>
          <a:ln>
            <a:noFill/>
          </a:ln>
        </p:spPr>
      </p:pic>
      <p:pic>
        <p:nvPicPr>
          <p:cNvPr id="263" name="Google Shape;263;g1186923496c_0_77"/>
          <p:cNvPicPr preferRelativeResize="0"/>
          <p:nvPr/>
        </p:nvPicPr>
        <p:blipFill>
          <a:blip r:embed="rId5">
            <a:alphaModFix/>
          </a:blip>
          <a:stretch>
            <a:fillRect/>
          </a:stretch>
        </p:blipFill>
        <p:spPr>
          <a:xfrm>
            <a:off x="2173479" y="7823279"/>
            <a:ext cx="7218033" cy="2829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67" name="Shape 267"/>
        <p:cNvGrpSpPr/>
        <p:nvPr/>
      </p:nvGrpSpPr>
      <p:grpSpPr>
        <a:xfrm>
          <a:off x="0" y="0"/>
          <a:ext cx="0" cy="0"/>
          <a:chOff x="0" y="0"/>
          <a:chExt cx="0" cy="0"/>
        </a:xfrm>
      </p:grpSpPr>
      <p:sp>
        <p:nvSpPr>
          <p:cNvPr id="268" name="Google Shape;268;g1186923496c_0_93"/>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69" name="Google Shape;269;g1186923496c_0_93"/>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0" name="Google Shape;270;g1186923496c_0_93"/>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1" name="Google Shape;271;g1186923496c_0_93"/>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2" name="Google Shape;272;g1186923496c_0_93"/>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73" name="Google Shape;273;g1186923496c_0_93"/>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274" name="Google Shape;274;g1186923496c_0_93"/>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275" name="Google Shape;275;g1186923496c_0_93"/>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TEMPERATURE SENSOR</a:t>
            </a:r>
            <a:endParaRPr b="1" i="0" sz="3300" u="none" cap="none" strike="noStrike">
              <a:solidFill>
                <a:srgbClr val="000000"/>
              </a:solidFill>
            </a:endParaRPr>
          </a:p>
        </p:txBody>
      </p:sp>
      <p:sp>
        <p:nvSpPr>
          <p:cNvPr id="276" name="Google Shape;276;g1186923496c_0_93"/>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pic>
        <p:nvPicPr>
          <p:cNvPr id="277" name="Google Shape;277;g1186923496c_0_93"/>
          <p:cNvPicPr preferRelativeResize="0"/>
          <p:nvPr/>
        </p:nvPicPr>
        <p:blipFill>
          <a:blip r:embed="rId4">
            <a:alphaModFix/>
          </a:blip>
          <a:stretch>
            <a:fillRect/>
          </a:stretch>
        </p:blipFill>
        <p:spPr>
          <a:xfrm>
            <a:off x="3429000" y="2941025"/>
            <a:ext cx="13261449" cy="5860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81" name="Shape 281"/>
        <p:cNvGrpSpPr/>
        <p:nvPr/>
      </p:nvGrpSpPr>
      <p:grpSpPr>
        <a:xfrm>
          <a:off x="0" y="0"/>
          <a:ext cx="0" cy="0"/>
          <a:chOff x="0" y="0"/>
          <a:chExt cx="0" cy="0"/>
        </a:xfrm>
      </p:grpSpPr>
      <p:sp>
        <p:nvSpPr>
          <p:cNvPr id="282" name="Google Shape;282;g1081853e46b_4_0"/>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3" name="Google Shape;283;g1081853e46b_4_0"/>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4" name="Google Shape;284;g1081853e46b_4_0"/>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5" name="Google Shape;285;g1081853e46b_4_0"/>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6" name="Google Shape;286;g1081853e46b_4_0"/>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87" name="Google Shape;287;g1081853e46b_4_0"/>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288" name="Google Shape;288;g1081853e46b_4_0"/>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289" name="Google Shape;289;g1081853e46b_4_0"/>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MOTOR DRIVER</a:t>
            </a:r>
            <a:endParaRPr b="1" i="0" sz="3300" u="none" cap="none" strike="noStrike">
              <a:solidFill>
                <a:srgbClr val="000000"/>
              </a:solidFill>
            </a:endParaRPr>
          </a:p>
        </p:txBody>
      </p:sp>
      <p:sp>
        <p:nvSpPr>
          <p:cNvPr id="290" name="Google Shape;290;g1081853e46b_4_0"/>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291" name="Google Shape;291;g1081853e46b_4_0"/>
          <p:cNvSpPr txBox="1"/>
          <p:nvPr/>
        </p:nvSpPr>
        <p:spPr>
          <a:xfrm>
            <a:off x="1173000" y="2188450"/>
            <a:ext cx="8010000" cy="76356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361950" lvl="0" marL="457200" rtl="0" algn="l">
              <a:lnSpc>
                <a:spcPct val="115000"/>
              </a:lnSpc>
              <a:spcBef>
                <a:spcPts val="0"/>
              </a:spcBef>
              <a:spcAft>
                <a:spcPts val="0"/>
              </a:spcAft>
              <a:buClr>
                <a:srgbClr val="303030"/>
              </a:buClr>
              <a:buSzPts val="2100"/>
              <a:buFont typeface="Calibri"/>
              <a:buChar char="●"/>
            </a:pPr>
            <a:r>
              <a:rPr lang="en-US" sz="2100">
                <a:solidFill>
                  <a:srgbClr val="3A3A3A"/>
                </a:solidFill>
                <a:highlight>
                  <a:srgbClr val="FFFFFF"/>
                </a:highlight>
                <a:latin typeface="Calibri"/>
                <a:ea typeface="Calibri"/>
                <a:cs typeface="Calibri"/>
                <a:sym typeface="Calibri"/>
              </a:rPr>
              <a:t>The L298N is a dual H-Bridge motor driver which allows speed and direction control of two DC motors at the same time. The module can drive DC motors that have voltages between 5 and 35V, with a peak current up to 2A.</a:t>
            </a:r>
            <a:endParaRPr sz="2100">
              <a:solidFill>
                <a:srgbClr val="3A3A3A"/>
              </a:solidFill>
              <a:highlight>
                <a:srgbClr val="FFFFFF"/>
              </a:highlight>
              <a:latin typeface="Calibri"/>
              <a:ea typeface="Calibri"/>
              <a:cs typeface="Calibri"/>
              <a:sym typeface="Calibri"/>
            </a:endParaRPr>
          </a:p>
          <a:p>
            <a:pPr indent="0" lvl="0" marL="457200" rtl="0" algn="l">
              <a:lnSpc>
                <a:spcPct val="115000"/>
              </a:lnSpc>
              <a:spcBef>
                <a:spcPts val="2300"/>
              </a:spcBef>
              <a:spcAft>
                <a:spcPts val="0"/>
              </a:spcAft>
              <a:buNone/>
            </a:pPr>
            <a:r>
              <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230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The Enable A and Enable B pins are used for enabling and controlling the speed of the motor. </a:t>
            </a:r>
            <a:endParaRPr sz="2100">
              <a:solidFill>
                <a:srgbClr val="3A3A3A"/>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t/>
            </a:r>
            <a:endParaRPr sz="2100">
              <a:solidFill>
                <a:srgbClr val="3A3A3A"/>
              </a:solidFill>
              <a:highlight>
                <a:srgbClr val="FFFFFF"/>
              </a:highlight>
              <a:latin typeface="Calibri"/>
              <a:ea typeface="Calibri"/>
              <a:cs typeface="Calibri"/>
              <a:sym typeface="Calibri"/>
            </a:endParaRPr>
          </a:p>
          <a:p>
            <a:pPr indent="0" lvl="0" marL="457200" rtl="0" algn="l">
              <a:lnSpc>
                <a:spcPct val="115000"/>
              </a:lnSpc>
              <a:spcBef>
                <a:spcPts val="0"/>
              </a:spcBef>
              <a:spcAft>
                <a:spcPts val="0"/>
              </a:spcAft>
              <a:buNone/>
            </a:pPr>
            <a:r>
              <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Clr>
                <a:srgbClr val="3A3A3A"/>
              </a:buClr>
              <a:buSzPts val="2100"/>
              <a:buFont typeface="Calibri"/>
              <a:buChar char="●"/>
            </a:pPr>
            <a:r>
              <a:rPr lang="en-US" sz="2100">
                <a:solidFill>
                  <a:srgbClr val="3A3A3A"/>
                </a:solidFill>
                <a:highlight>
                  <a:srgbClr val="FFFFFF"/>
                </a:highlight>
                <a:latin typeface="Calibri"/>
                <a:ea typeface="Calibri"/>
                <a:cs typeface="Calibri"/>
                <a:sym typeface="Calibri"/>
              </a:rPr>
              <a:t>PWM input is can be connected to these pins to control the speed of the motor. If we connect this pin to a Ground the motor will be disabled.</a:t>
            </a:r>
            <a:endParaRPr sz="2100">
              <a:solidFill>
                <a:srgbClr val="3A3A3A"/>
              </a:solidFill>
              <a:highlight>
                <a:srgbClr val="FFFFFF"/>
              </a:highlight>
              <a:latin typeface="Calibri"/>
              <a:ea typeface="Calibri"/>
              <a:cs typeface="Calibri"/>
              <a:sym typeface="Calibri"/>
            </a:endParaRPr>
          </a:p>
          <a:p>
            <a:pPr indent="0" lvl="0" marL="457200" rtl="0" algn="l">
              <a:lnSpc>
                <a:spcPct val="115000"/>
              </a:lnSpc>
              <a:spcBef>
                <a:spcPts val="2300"/>
              </a:spcBef>
              <a:spcAft>
                <a:spcPts val="0"/>
              </a:spcAft>
              <a:buNone/>
            </a:pPr>
            <a:r>
              <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2300"/>
              </a:spcBef>
              <a:spcAft>
                <a:spcPts val="0"/>
              </a:spcAft>
              <a:buClr>
                <a:srgbClr val="3A3A3A"/>
              </a:buClr>
              <a:buSzPts val="2100"/>
              <a:buFont typeface="Calibri"/>
              <a:buChar char="●"/>
            </a:pPr>
            <a:r>
              <a:rPr lang="en-US" sz="1500">
                <a:solidFill>
                  <a:srgbClr val="3A3A3A"/>
                </a:solidFill>
                <a:highlight>
                  <a:srgbClr val="FFFFFF"/>
                </a:highlight>
              </a:rPr>
              <a:t> </a:t>
            </a:r>
            <a:r>
              <a:rPr lang="en-US" sz="2100">
                <a:solidFill>
                  <a:srgbClr val="3A3A3A"/>
                </a:solidFill>
                <a:highlight>
                  <a:srgbClr val="FFFFFF"/>
                </a:highlight>
                <a:latin typeface="Calibri"/>
                <a:ea typeface="Calibri"/>
                <a:cs typeface="Calibri"/>
                <a:sym typeface="Calibri"/>
              </a:rPr>
              <a:t>Input 1 and Input 2 pins are used for controlling the rotation direction of the motor A, and the inputs 3 and 4 for the motor B. Using these pins we actually control the switches of the H-Bridge inside the L298N IC. </a:t>
            </a:r>
            <a:endParaRPr sz="2100">
              <a:solidFill>
                <a:srgbClr val="3A3A3A"/>
              </a:solidFill>
              <a:highlight>
                <a:srgbClr val="FFFFFF"/>
              </a:highlight>
              <a:latin typeface="Calibri"/>
              <a:ea typeface="Calibri"/>
              <a:cs typeface="Calibri"/>
              <a:sym typeface="Calibri"/>
            </a:endParaRPr>
          </a:p>
        </p:txBody>
      </p:sp>
      <p:pic>
        <p:nvPicPr>
          <p:cNvPr id="292" name="Google Shape;292;g1081853e46b_4_0"/>
          <p:cNvPicPr preferRelativeResize="0"/>
          <p:nvPr/>
        </p:nvPicPr>
        <p:blipFill>
          <a:blip r:embed="rId4">
            <a:alphaModFix/>
          </a:blip>
          <a:stretch>
            <a:fillRect/>
          </a:stretch>
        </p:blipFill>
        <p:spPr>
          <a:xfrm>
            <a:off x="11204075" y="1376113"/>
            <a:ext cx="6458274" cy="4305525"/>
          </a:xfrm>
          <a:prstGeom prst="rect">
            <a:avLst/>
          </a:prstGeom>
          <a:noFill/>
          <a:ln>
            <a:noFill/>
          </a:ln>
        </p:spPr>
      </p:pic>
      <p:graphicFrame>
        <p:nvGraphicFramePr>
          <p:cNvPr id="293" name="Google Shape;293;g1081853e46b_4_0"/>
          <p:cNvGraphicFramePr/>
          <p:nvPr/>
        </p:nvGraphicFramePr>
        <p:xfrm>
          <a:off x="9597600" y="6188100"/>
          <a:ext cx="3000000" cy="3000000"/>
        </p:xfrm>
        <a:graphic>
          <a:graphicData uri="http://schemas.openxmlformats.org/drawingml/2006/table">
            <a:tbl>
              <a:tblPr>
                <a:noFill/>
                <a:tableStyleId>{A7E03A1F-C9A9-4411-830E-7702F0033200}</a:tableStyleId>
              </a:tblPr>
              <a:tblGrid>
                <a:gridCol w="2005225"/>
                <a:gridCol w="7203750"/>
              </a:tblGrid>
              <a:tr h="452925">
                <a:tc>
                  <a:txBody>
                    <a:bodyPr/>
                    <a:lstStyle/>
                    <a:p>
                      <a:pPr indent="0" lvl="0" marL="0" rtl="0" algn="ctr">
                        <a:lnSpc>
                          <a:spcPct val="100000"/>
                        </a:lnSpc>
                        <a:spcBef>
                          <a:spcPts val="500"/>
                        </a:spcBef>
                        <a:spcAft>
                          <a:spcPts val="800"/>
                        </a:spcAft>
                        <a:buNone/>
                      </a:pPr>
                      <a:r>
                        <a:rPr b="1" lang="en-US" sz="1800">
                          <a:solidFill>
                            <a:srgbClr val="303030"/>
                          </a:solidFill>
                          <a:highlight>
                            <a:srgbClr val="FFFFFF"/>
                          </a:highlight>
                          <a:latin typeface="Roboto"/>
                          <a:ea typeface="Roboto"/>
                          <a:cs typeface="Roboto"/>
                          <a:sym typeface="Roboto"/>
                        </a:rPr>
                        <a:t>Pin Name</a:t>
                      </a:r>
                      <a:endParaRPr b="1"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c>
                  <a:txBody>
                    <a:bodyPr/>
                    <a:lstStyle/>
                    <a:p>
                      <a:pPr indent="0" lvl="0" marL="0" rtl="0" algn="ctr">
                        <a:lnSpc>
                          <a:spcPct val="100000"/>
                        </a:lnSpc>
                        <a:spcBef>
                          <a:spcPts val="500"/>
                        </a:spcBef>
                        <a:spcAft>
                          <a:spcPts val="800"/>
                        </a:spcAft>
                        <a:buNone/>
                      </a:pPr>
                      <a:r>
                        <a:rPr b="1" lang="en-US" sz="1800">
                          <a:solidFill>
                            <a:srgbClr val="303030"/>
                          </a:solidFill>
                          <a:highlight>
                            <a:srgbClr val="FFFFFF"/>
                          </a:highlight>
                          <a:latin typeface="Roboto"/>
                          <a:ea typeface="Roboto"/>
                          <a:cs typeface="Roboto"/>
                          <a:sym typeface="Roboto"/>
                        </a:rPr>
                        <a:t>Description</a:t>
                      </a:r>
                      <a:endParaRPr b="1"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r>
              <a:tr h="452925">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IN1 &amp; IN2</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Motor A input pins. Used to control the spinning direction of Motor A</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r>
              <a:tr h="452925">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IN3 &amp; IN4</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Motor B input pins. Used to control the spinning direction of Motor B</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r>
              <a:tr h="452925">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ENA</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Enables PWM signal for Motor A</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r>
              <a:tr h="452925">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ENB</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Enables PWM signal for Motor B</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r>
              <a:tr h="452925">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OUT1 &amp; OUT2</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Output pins of Motor A</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r>
              <a:tr h="452925">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OUT3 &amp; OUT4</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Output pins of Motor B</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r>
              <a:tr h="452925">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12V</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12V input from DC power Source</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r>
              <a:tr h="452925">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5V</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Supplies power for the switching logic circuitry inside L298N IC</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r>
              <a:tr h="452925">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GND</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c>
                  <a:txBody>
                    <a:bodyPr/>
                    <a:lstStyle/>
                    <a:p>
                      <a:pPr indent="0" lvl="0" marL="0" rtl="0" algn="just">
                        <a:lnSpc>
                          <a:spcPct val="100000"/>
                        </a:lnSpc>
                        <a:spcBef>
                          <a:spcPts val="500"/>
                        </a:spcBef>
                        <a:spcAft>
                          <a:spcPts val="800"/>
                        </a:spcAft>
                        <a:buNone/>
                      </a:pPr>
                      <a:r>
                        <a:rPr lang="en-US" sz="1800">
                          <a:solidFill>
                            <a:srgbClr val="303030"/>
                          </a:solidFill>
                          <a:highlight>
                            <a:srgbClr val="FFFFFF"/>
                          </a:highlight>
                          <a:latin typeface="Roboto"/>
                          <a:ea typeface="Roboto"/>
                          <a:cs typeface="Roboto"/>
                          <a:sym typeface="Roboto"/>
                        </a:rPr>
                        <a:t>Ground pin</a:t>
                      </a:r>
                      <a:endParaRPr sz="1800">
                        <a:solidFill>
                          <a:srgbClr val="303030"/>
                        </a:solidFill>
                        <a:highlight>
                          <a:srgbClr val="FFFFFF"/>
                        </a:highlight>
                        <a:latin typeface="Roboto"/>
                        <a:ea typeface="Roboto"/>
                        <a:cs typeface="Roboto"/>
                        <a:sym typeface="Roboto"/>
                      </a:endParaRPr>
                    </a:p>
                  </a:txBody>
                  <a:tcPr marT="76200" marB="76200" marR="76200" marL="76200">
                    <a:lnL cap="flat" cmpd="sng" w="28575">
                      <a:solidFill>
                        <a:srgbClr val="231F20"/>
                      </a:solidFill>
                      <a:prstDash val="solid"/>
                      <a:round/>
                      <a:headEnd len="sm" w="sm" type="none"/>
                      <a:tailEnd len="sm" w="sm" type="none"/>
                    </a:lnL>
                    <a:lnR cap="flat" cmpd="sng" w="28575">
                      <a:solidFill>
                        <a:srgbClr val="231F20"/>
                      </a:solidFill>
                      <a:prstDash val="solid"/>
                      <a:round/>
                      <a:headEnd len="sm" w="sm" type="none"/>
                      <a:tailEnd len="sm" w="sm" type="none"/>
                    </a:lnR>
                    <a:lnT cap="flat" cmpd="sng" w="28575">
                      <a:solidFill>
                        <a:srgbClr val="231F20"/>
                      </a:solidFill>
                      <a:prstDash val="solid"/>
                      <a:round/>
                      <a:headEnd len="sm" w="sm" type="none"/>
                      <a:tailEnd len="sm" w="sm" type="none"/>
                    </a:lnT>
                    <a:lnB cap="flat" cmpd="sng" w="28575">
                      <a:solidFill>
                        <a:srgbClr val="231F20"/>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297" name="Shape 297"/>
        <p:cNvGrpSpPr/>
        <p:nvPr/>
      </p:nvGrpSpPr>
      <p:grpSpPr>
        <a:xfrm>
          <a:off x="0" y="0"/>
          <a:ext cx="0" cy="0"/>
          <a:chOff x="0" y="0"/>
          <a:chExt cx="0" cy="0"/>
        </a:xfrm>
      </p:grpSpPr>
      <p:sp>
        <p:nvSpPr>
          <p:cNvPr id="298" name="Google Shape;298;g10f701df68e_0_18"/>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299" name="Google Shape;299;g10f701df68e_0_18"/>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0" name="Google Shape;300;g10f701df68e_0_18"/>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1" name="Google Shape;301;g10f701df68e_0_18"/>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2" name="Google Shape;302;g10f701df68e_0_18"/>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03" name="Google Shape;303;g10f701df68e_0_18"/>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304" name="Google Shape;304;g10f701df68e_0_18"/>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305" name="Google Shape;305;g10f701df68e_0_18"/>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MOTOR DRIVER</a:t>
            </a:r>
            <a:endParaRPr b="1" i="0" sz="3300" u="none" cap="none" strike="noStrike">
              <a:solidFill>
                <a:srgbClr val="000000"/>
              </a:solidFill>
            </a:endParaRPr>
          </a:p>
        </p:txBody>
      </p:sp>
      <p:sp>
        <p:nvSpPr>
          <p:cNvPr id="306" name="Google Shape;306;g10f701df68e_0_18"/>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307" name="Google Shape;307;g10f701df68e_0_18"/>
          <p:cNvSpPr txBox="1"/>
          <p:nvPr/>
        </p:nvSpPr>
        <p:spPr>
          <a:xfrm>
            <a:off x="1721725" y="2126825"/>
            <a:ext cx="16670100" cy="30324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45720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308" name="Google Shape;308;g10f701df68e_0_18"/>
          <p:cNvPicPr preferRelativeResize="0"/>
          <p:nvPr/>
        </p:nvPicPr>
        <p:blipFill>
          <a:blip r:embed="rId4">
            <a:alphaModFix/>
          </a:blip>
          <a:stretch>
            <a:fillRect/>
          </a:stretch>
        </p:blipFill>
        <p:spPr>
          <a:xfrm>
            <a:off x="3247063" y="1514725"/>
            <a:ext cx="13609975" cy="8947750"/>
          </a:xfrm>
          <a:prstGeom prst="rect">
            <a:avLst/>
          </a:prstGeom>
          <a:noFill/>
          <a:ln>
            <a:noFill/>
          </a:ln>
        </p:spPr>
      </p:pic>
      <p:sp>
        <p:nvSpPr>
          <p:cNvPr id="309" name="Google Shape;309;g10f701df68e_0_18"/>
          <p:cNvSpPr txBox="1"/>
          <p:nvPr/>
        </p:nvSpPr>
        <p:spPr>
          <a:xfrm>
            <a:off x="12105700" y="2653675"/>
            <a:ext cx="40038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13" name="Shape 313"/>
        <p:cNvGrpSpPr/>
        <p:nvPr/>
      </p:nvGrpSpPr>
      <p:grpSpPr>
        <a:xfrm>
          <a:off x="0" y="0"/>
          <a:ext cx="0" cy="0"/>
          <a:chOff x="0" y="0"/>
          <a:chExt cx="0" cy="0"/>
        </a:xfrm>
      </p:grpSpPr>
      <p:sp>
        <p:nvSpPr>
          <p:cNvPr id="314" name="Google Shape;314;g10f701df68e_0_42"/>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5" name="Google Shape;315;g10f701df68e_0_42"/>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6" name="Google Shape;316;g10f701df68e_0_42"/>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7" name="Google Shape;317;g10f701df68e_0_42"/>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8" name="Google Shape;318;g10f701df68e_0_42"/>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19" name="Google Shape;319;g10f701df68e_0_42"/>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320" name="Google Shape;320;g10f701df68e_0_42"/>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321" name="Google Shape;321;g10f701df68e_0_42"/>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MOTOR DRIVER</a:t>
            </a:r>
            <a:endParaRPr b="1" i="0" sz="3300" u="none" cap="none" strike="noStrike">
              <a:solidFill>
                <a:srgbClr val="000000"/>
              </a:solidFill>
            </a:endParaRPr>
          </a:p>
        </p:txBody>
      </p:sp>
      <p:sp>
        <p:nvSpPr>
          <p:cNvPr id="322" name="Google Shape;322;g10f701df68e_0_42"/>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323" name="Google Shape;323;g10f701df68e_0_42"/>
          <p:cNvSpPr txBox="1"/>
          <p:nvPr/>
        </p:nvSpPr>
        <p:spPr>
          <a:xfrm>
            <a:off x="1721725" y="2126825"/>
            <a:ext cx="10111500" cy="56967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361950" lvl="0" marL="457200" rtl="0" algn="l">
              <a:lnSpc>
                <a:spcPct val="115000"/>
              </a:lnSpc>
              <a:spcBef>
                <a:spcPts val="0"/>
              </a:spcBef>
              <a:spcAft>
                <a:spcPts val="0"/>
              </a:spcAft>
              <a:buSzPts val="2100"/>
              <a:buFont typeface="Calibri"/>
              <a:buChar char="●"/>
            </a:pPr>
            <a:r>
              <a:rPr lang="en-US" sz="2100">
                <a:solidFill>
                  <a:srgbClr val="3A3A3A"/>
                </a:solidFill>
                <a:highlight>
                  <a:srgbClr val="FFFFFF"/>
                </a:highlight>
                <a:latin typeface="Calibri"/>
                <a:ea typeface="Calibri"/>
                <a:cs typeface="Calibri"/>
                <a:sym typeface="Calibri"/>
              </a:rPr>
              <a:t>An H-Bridge circuit contains four switching elements, transistors or MOSFETs,  with the motor at the center forming an H-like configuration. By activating two particular switches at the same time we can change the direction of the current flow, thus change the rotation direction of the motor </a:t>
            </a:r>
            <a:endParaRPr sz="2100">
              <a:solidFill>
                <a:srgbClr val="3A3A3A"/>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2100">
              <a:solidFill>
                <a:srgbClr val="3A3A3A"/>
              </a:solidFill>
              <a:highlight>
                <a:srgbClr val="FFFFFF"/>
              </a:highlight>
              <a:latin typeface="Calibri"/>
              <a:ea typeface="Calibri"/>
              <a:cs typeface="Calibri"/>
              <a:sym typeface="Calibri"/>
            </a:endParaRPr>
          </a:p>
          <a:p>
            <a:pPr indent="-361950" lvl="0" marL="457200" rtl="0" algn="l">
              <a:lnSpc>
                <a:spcPct val="115000"/>
              </a:lnSpc>
              <a:spcBef>
                <a:spcPts val="0"/>
              </a:spcBef>
              <a:spcAft>
                <a:spcPts val="0"/>
              </a:spcAft>
              <a:buSzPts val="2100"/>
              <a:buFont typeface="Calibri"/>
              <a:buChar char="●"/>
            </a:pPr>
            <a:r>
              <a:rPr lang="en-US" sz="2100">
                <a:solidFill>
                  <a:srgbClr val="3A3A3A"/>
                </a:solidFill>
                <a:highlight>
                  <a:srgbClr val="FFFFFF"/>
                </a:highlight>
                <a:latin typeface="Calibri"/>
                <a:ea typeface="Calibri"/>
                <a:cs typeface="Calibri"/>
                <a:sym typeface="Calibri"/>
              </a:rPr>
              <a:t>If input 1 is LOW and input 2 is HIGH the motor will move forward, and vice versa, if input 1 is HIGH and input 2 is LOW the motor will move backward. In case both inputs are same, either LOW or HIGH the motor will stop. </a:t>
            </a:r>
            <a:r>
              <a:rPr lang="en-US" sz="2100">
                <a:latin typeface="Calibri"/>
                <a:ea typeface="Calibri"/>
                <a:cs typeface="Calibri"/>
                <a:sym typeface="Calibri"/>
              </a:rPr>
              <a:t>   </a:t>
            </a: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lnSpc>
                <a:spcPct val="100000"/>
              </a:lnSpc>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45720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324" name="Google Shape;324;g10f701df68e_0_42"/>
          <p:cNvPicPr preferRelativeResize="0"/>
          <p:nvPr/>
        </p:nvPicPr>
        <p:blipFill>
          <a:blip r:embed="rId4">
            <a:alphaModFix/>
          </a:blip>
          <a:stretch>
            <a:fillRect/>
          </a:stretch>
        </p:blipFill>
        <p:spPr>
          <a:xfrm>
            <a:off x="12601977" y="2831275"/>
            <a:ext cx="6117599" cy="6046826"/>
          </a:xfrm>
          <a:prstGeom prst="rect">
            <a:avLst/>
          </a:prstGeom>
          <a:noFill/>
          <a:ln>
            <a:noFill/>
          </a:ln>
        </p:spPr>
      </p:pic>
      <p:pic>
        <p:nvPicPr>
          <p:cNvPr id="325" name="Google Shape;325;g10f701df68e_0_42"/>
          <p:cNvPicPr preferRelativeResize="0"/>
          <p:nvPr/>
        </p:nvPicPr>
        <p:blipFill rotWithShape="1">
          <a:blip r:embed="rId5">
            <a:alphaModFix/>
          </a:blip>
          <a:srcRect b="0" l="0" r="0" t="0"/>
          <a:stretch/>
        </p:blipFill>
        <p:spPr>
          <a:xfrm>
            <a:off x="1721725" y="5576761"/>
            <a:ext cx="10111500" cy="5217614"/>
          </a:xfrm>
          <a:prstGeom prst="rect">
            <a:avLst/>
          </a:prstGeom>
          <a:noFill/>
          <a:ln>
            <a:noFill/>
          </a:ln>
        </p:spPr>
      </p:pic>
      <p:sp>
        <p:nvSpPr>
          <p:cNvPr id="326" name="Google Shape;326;g10f701df68e_0_42"/>
          <p:cNvSpPr txBox="1"/>
          <p:nvPr/>
        </p:nvSpPr>
        <p:spPr>
          <a:xfrm>
            <a:off x="7540225" y="5409500"/>
            <a:ext cx="2001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9" name="Shape 49"/>
        <p:cNvGrpSpPr/>
        <p:nvPr/>
      </p:nvGrpSpPr>
      <p:grpSpPr>
        <a:xfrm>
          <a:off x="0" y="0"/>
          <a:ext cx="0" cy="0"/>
          <a:chOff x="0" y="0"/>
          <a:chExt cx="0" cy="0"/>
        </a:xfrm>
      </p:grpSpPr>
      <p:sp>
        <p:nvSpPr>
          <p:cNvPr id="50" name="Google Shape;50;g1081853e46b_3_7"/>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1" name="Google Shape;51;g1081853e46b_3_7"/>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 name="Google Shape;52;g1081853e46b_3_7"/>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 name="Google Shape;53;g1081853e46b_3_7"/>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 name="Google Shape;54;g1081853e46b_3_7"/>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55" name="Google Shape;55;g1081853e46b_3_7"/>
          <p:cNvSpPr txBox="1"/>
          <p:nvPr/>
        </p:nvSpPr>
        <p:spPr>
          <a:xfrm>
            <a:off x="1021450" y="2401650"/>
            <a:ext cx="8735100" cy="72498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SzPts val="2700"/>
              <a:buChar char="●"/>
            </a:pPr>
            <a:r>
              <a:rPr lang="en-US" sz="2700"/>
              <a:t>Recent guidelines to prevent COVID-19 from spreading indicate that we must avoid crowded places.</a:t>
            </a:r>
            <a:endParaRPr sz="2700"/>
          </a:p>
          <a:p>
            <a:pPr indent="0" lvl="0" marL="0" rtl="0" algn="l">
              <a:spcBef>
                <a:spcPts val="0"/>
              </a:spcBef>
              <a:spcAft>
                <a:spcPts val="0"/>
              </a:spcAft>
              <a:buNone/>
            </a:pPr>
            <a:r>
              <a:t/>
            </a:r>
            <a:endParaRPr sz="2700"/>
          </a:p>
          <a:p>
            <a:pPr indent="-400050" lvl="0" marL="457200" rtl="0" algn="l">
              <a:spcBef>
                <a:spcPts val="0"/>
              </a:spcBef>
              <a:spcAft>
                <a:spcPts val="0"/>
              </a:spcAft>
              <a:buSzPts val="2700"/>
              <a:buChar char="●"/>
            </a:pPr>
            <a:r>
              <a:rPr lang="en-US" sz="2700">
                <a:solidFill>
                  <a:schemeClr val="dk1"/>
                </a:solidFill>
              </a:rPr>
              <a:t>The use of face masks, regular sanitization of hands and temperature screening in public places have become a necessity to curb the further spread of the infection.</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400050" lvl="0" marL="457200" rtl="0" algn="l">
              <a:spcBef>
                <a:spcPts val="0"/>
              </a:spcBef>
              <a:spcAft>
                <a:spcPts val="0"/>
              </a:spcAft>
              <a:buClr>
                <a:schemeClr val="dk1"/>
              </a:buClr>
              <a:buSzPts val="2700"/>
              <a:buChar char="●"/>
            </a:pPr>
            <a:r>
              <a:rPr lang="en-US" sz="2700">
                <a:solidFill>
                  <a:schemeClr val="dk1"/>
                </a:solidFill>
              </a:rPr>
              <a:t>Manual checking of temperature and sanitizer is a cumbersome task and difficult to manage in crowded places like shopping malls, college entrances etc. These only lead to long lines which increase the risk of infection.</a:t>
            </a:r>
            <a:endParaRPr sz="2700">
              <a:solidFill>
                <a:schemeClr val="dk1"/>
              </a:solidFill>
            </a:endParaRPr>
          </a:p>
          <a:p>
            <a:pPr indent="0" lvl="0" marL="0" rtl="0" algn="l">
              <a:spcBef>
                <a:spcPts val="0"/>
              </a:spcBef>
              <a:spcAft>
                <a:spcPts val="0"/>
              </a:spcAft>
              <a:buNone/>
            </a:pPr>
            <a:r>
              <a:t/>
            </a:r>
            <a:endParaRPr sz="2700">
              <a:solidFill>
                <a:schemeClr val="dk1"/>
              </a:solidFill>
            </a:endParaRPr>
          </a:p>
          <a:p>
            <a:pPr indent="-400050" lvl="0" marL="457200" rtl="0" algn="l">
              <a:spcBef>
                <a:spcPts val="0"/>
              </a:spcBef>
              <a:spcAft>
                <a:spcPts val="0"/>
              </a:spcAft>
              <a:buClr>
                <a:schemeClr val="dk1"/>
              </a:buClr>
              <a:buSzPts val="2700"/>
              <a:buChar char="●"/>
            </a:pPr>
            <a:r>
              <a:rPr lang="en-US" sz="2700">
                <a:solidFill>
                  <a:schemeClr val="dk1"/>
                </a:solidFill>
              </a:rPr>
              <a:t>Automation of this process can reduce crowding in public places.</a:t>
            </a:r>
            <a:endParaRPr sz="2700">
              <a:solidFill>
                <a:schemeClr val="dk1"/>
              </a:solidFill>
            </a:endParaRPr>
          </a:p>
        </p:txBody>
      </p:sp>
      <p:sp>
        <p:nvSpPr>
          <p:cNvPr id="56" name="Google Shape;56;g1081853e46b_3_7"/>
          <p:cNvSpPr txBox="1"/>
          <p:nvPr/>
        </p:nvSpPr>
        <p:spPr>
          <a:xfrm>
            <a:off x="6447850" y="337850"/>
            <a:ext cx="7208400" cy="6927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lang="en-US" sz="3300"/>
              <a:t>INTRODUCTION</a:t>
            </a:r>
            <a:endParaRPr b="1" sz="3300"/>
          </a:p>
        </p:txBody>
      </p:sp>
      <p:pic>
        <p:nvPicPr>
          <p:cNvPr id="57" name="Google Shape;57;g1081853e46b_3_7"/>
          <p:cNvPicPr preferRelativeResize="0"/>
          <p:nvPr/>
        </p:nvPicPr>
        <p:blipFill>
          <a:blip r:embed="rId3">
            <a:alphaModFix/>
          </a:blip>
          <a:stretch>
            <a:fillRect/>
          </a:stretch>
        </p:blipFill>
        <p:spPr>
          <a:xfrm>
            <a:off x="11518575" y="2325165"/>
            <a:ext cx="6246650" cy="3633250"/>
          </a:xfrm>
          <a:prstGeom prst="rect">
            <a:avLst/>
          </a:prstGeom>
          <a:noFill/>
          <a:ln>
            <a:noFill/>
          </a:ln>
        </p:spPr>
      </p:pic>
      <p:pic>
        <p:nvPicPr>
          <p:cNvPr id="58" name="Google Shape;58;g1081853e46b_3_7"/>
          <p:cNvPicPr preferRelativeResize="0"/>
          <p:nvPr/>
        </p:nvPicPr>
        <p:blipFill rotWithShape="1">
          <a:blip r:embed="rId4">
            <a:alphaModFix/>
          </a:blip>
          <a:srcRect b="0" l="22432" r="0" t="0"/>
          <a:stretch/>
        </p:blipFill>
        <p:spPr>
          <a:xfrm>
            <a:off x="10950348" y="6899050"/>
            <a:ext cx="6814877" cy="2555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30" name="Shape 330"/>
        <p:cNvGrpSpPr/>
        <p:nvPr/>
      </p:nvGrpSpPr>
      <p:grpSpPr>
        <a:xfrm>
          <a:off x="0" y="0"/>
          <a:ext cx="0" cy="0"/>
          <a:chOff x="0" y="0"/>
          <a:chExt cx="0" cy="0"/>
        </a:xfrm>
      </p:grpSpPr>
      <p:sp>
        <p:nvSpPr>
          <p:cNvPr id="331" name="Google Shape;331;g1186923496c_0_106"/>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2" name="Google Shape;332;g1186923496c_0_106"/>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3" name="Google Shape;333;g1186923496c_0_106"/>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4" name="Google Shape;334;g1186923496c_0_106"/>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5" name="Google Shape;335;g1186923496c_0_106"/>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36" name="Google Shape;336;g1186923496c_0_106"/>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337" name="Google Shape;337;g1186923496c_0_106"/>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338" name="Google Shape;338;g1186923496c_0_106"/>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PIR SENSOR</a:t>
            </a:r>
            <a:endParaRPr b="1" i="0" sz="3300" u="none" cap="none" strike="noStrike">
              <a:solidFill>
                <a:srgbClr val="000000"/>
              </a:solidFill>
            </a:endParaRPr>
          </a:p>
        </p:txBody>
      </p:sp>
      <p:sp>
        <p:nvSpPr>
          <p:cNvPr id="339" name="Google Shape;339;g1186923496c_0_106"/>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340" name="Google Shape;340;g1186923496c_0_106"/>
          <p:cNvSpPr txBox="1"/>
          <p:nvPr/>
        </p:nvSpPr>
        <p:spPr>
          <a:xfrm>
            <a:off x="1570300" y="1397125"/>
            <a:ext cx="8236200" cy="45048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361950" lvl="0" marL="457200" rtl="0" algn="l">
              <a:lnSpc>
                <a:spcPct val="90000"/>
              </a:lnSpc>
              <a:spcBef>
                <a:spcPts val="800"/>
              </a:spcBef>
              <a:spcAft>
                <a:spcPts val="0"/>
              </a:spcAft>
              <a:buClr>
                <a:srgbClr val="323232"/>
              </a:buClr>
              <a:buSzPts val="2100"/>
              <a:buFont typeface="Calibri"/>
              <a:buChar char="●"/>
            </a:pPr>
            <a:r>
              <a:rPr lang="en-US" sz="2100">
                <a:solidFill>
                  <a:schemeClr val="dk1"/>
                </a:solidFill>
                <a:latin typeface="Calibri"/>
                <a:ea typeface="Calibri"/>
                <a:cs typeface="Calibri"/>
                <a:sym typeface="Calibri"/>
              </a:rPr>
              <a:t>Principle: </a:t>
            </a:r>
            <a:r>
              <a:rPr lang="en-US" sz="2100">
                <a:solidFill>
                  <a:srgbClr val="333333"/>
                </a:solidFill>
                <a:highlight>
                  <a:srgbClr val="FFFFFF"/>
                </a:highlight>
                <a:latin typeface="Calibri"/>
                <a:ea typeface="Calibri"/>
                <a:cs typeface="Calibri"/>
                <a:sym typeface="Calibri"/>
              </a:rPr>
              <a:t>All objects with a temperature above Absolute Zero emit heat energy in the form of infrared radiation, including human bodies. The hotter an object is, the more radiation it emits. </a:t>
            </a:r>
            <a:endParaRPr sz="2100">
              <a:solidFill>
                <a:srgbClr val="333333"/>
              </a:solidFill>
              <a:highlight>
                <a:srgbClr val="FFFFFF"/>
              </a:highlight>
              <a:latin typeface="Calibri"/>
              <a:ea typeface="Calibri"/>
              <a:cs typeface="Calibri"/>
              <a:sym typeface="Calibri"/>
            </a:endParaRPr>
          </a:p>
          <a:p>
            <a:pPr indent="0" lvl="0" marL="457200" rtl="0" algn="l">
              <a:lnSpc>
                <a:spcPct val="90000"/>
              </a:lnSpc>
              <a:spcBef>
                <a:spcPts val="800"/>
              </a:spcBef>
              <a:spcAft>
                <a:spcPts val="0"/>
              </a:spcAft>
              <a:buNone/>
            </a:pPr>
            <a:r>
              <a:t/>
            </a:r>
            <a:endParaRPr sz="2100">
              <a:solidFill>
                <a:srgbClr val="333333"/>
              </a:solidFill>
              <a:highlight>
                <a:srgbClr val="FFFFFF"/>
              </a:highlight>
              <a:latin typeface="Calibri"/>
              <a:ea typeface="Calibri"/>
              <a:cs typeface="Calibri"/>
              <a:sym typeface="Calibri"/>
            </a:endParaRPr>
          </a:p>
          <a:p>
            <a:pPr indent="-361950" lvl="0" marL="457200" rtl="0" algn="l">
              <a:lnSpc>
                <a:spcPct val="90000"/>
              </a:lnSpc>
              <a:spcBef>
                <a:spcPts val="800"/>
              </a:spcBef>
              <a:spcAft>
                <a:spcPts val="0"/>
              </a:spcAft>
              <a:buClr>
                <a:srgbClr val="333333"/>
              </a:buClr>
              <a:buSzPts val="2100"/>
              <a:buFont typeface="Calibri"/>
              <a:buChar char="●"/>
            </a:pPr>
            <a:r>
              <a:rPr lang="en-US" sz="2100">
                <a:solidFill>
                  <a:srgbClr val="333333"/>
                </a:solidFill>
                <a:highlight>
                  <a:srgbClr val="FFFFFF"/>
                </a:highlight>
                <a:latin typeface="Calibri"/>
                <a:ea typeface="Calibri"/>
                <a:cs typeface="Calibri"/>
                <a:sym typeface="Calibri"/>
              </a:rPr>
              <a:t>PIR sensor is specially designed to detect such levels of infrared radiation. It has two rectangular slots in it made of a material that allows the infrared radiation to pass. Behind these, are two separate infrared sensor electrodes. If one half sees more or less IR radiation than the other, the output will swing high or low.</a:t>
            </a:r>
            <a:endParaRPr sz="2100">
              <a:solidFill>
                <a:srgbClr val="333333"/>
              </a:solidFill>
              <a:highlight>
                <a:srgbClr val="FFFFFF"/>
              </a:highlight>
              <a:latin typeface="Calibri"/>
              <a:ea typeface="Calibri"/>
              <a:cs typeface="Calibri"/>
              <a:sym typeface="Calibri"/>
            </a:endParaRPr>
          </a:p>
          <a:p>
            <a:pPr indent="0" lvl="0" marL="0" rtl="0" algn="l">
              <a:lnSpc>
                <a:spcPct val="90000"/>
              </a:lnSpc>
              <a:spcBef>
                <a:spcPts val="800"/>
              </a:spcBef>
              <a:spcAft>
                <a:spcPts val="0"/>
              </a:spcAft>
              <a:buNone/>
            </a:pPr>
            <a:r>
              <a:t/>
            </a:r>
            <a:endParaRPr sz="2100">
              <a:solidFill>
                <a:srgbClr val="323232"/>
              </a:solidFill>
              <a:highlight>
                <a:srgbClr val="FFFFFF"/>
              </a:highlight>
              <a:latin typeface="Calibri"/>
              <a:ea typeface="Calibri"/>
              <a:cs typeface="Calibri"/>
              <a:sym typeface="Calibri"/>
            </a:endParaRPr>
          </a:p>
          <a:p>
            <a:pPr indent="0" lvl="0" marL="914400" rtl="0" algn="l">
              <a:lnSpc>
                <a:spcPct val="90000"/>
              </a:lnSpc>
              <a:spcBef>
                <a:spcPts val="800"/>
              </a:spcBef>
              <a:spcAft>
                <a:spcPts val="0"/>
              </a:spcAft>
              <a:buNone/>
            </a:pPr>
            <a:r>
              <a:rPr lang="en-US" sz="2100">
                <a:solidFill>
                  <a:srgbClr val="323232"/>
                </a:solidFill>
                <a:highlight>
                  <a:srgbClr val="FFFFFF"/>
                </a:highlight>
                <a:latin typeface="Calibri"/>
                <a:ea typeface="Calibri"/>
                <a:cs typeface="Calibri"/>
                <a:sym typeface="Calibri"/>
              </a:rPr>
              <a:t> </a:t>
            </a:r>
            <a:r>
              <a:rPr lang="en-US" sz="21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graphicFrame>
        <p:nvGraphicFramePr>
          <p:cNvPr id="341" name="Google Shape;341;g1186923496c_0_106"/>
          <p:cNvGraphicFramePr/>
          <p:nvPr/>
        </p:nvGraphicFramePr>
        <p:xfrm>
          <a:off x="12056538" y="8151575"/>
          <a:ext cx="3000000" cy="3000000"/>
        </p:xfrm>
        <a:graphic>
          <a:graphicData uri="http://schemas.openxmlformats.org/drawingml/2006/table">
            <a:tbl>
              <a:tblPr>
                <a:noFill/>
                <a:tableStyleId>{A7E03A1F-C9A9-4411-830E-7702F0033200}</a:tableStyleId>
              </a:tblPr>
              <a:tblGrid>
                <a:gridCol w="2162825"/>
                <a:gridCol w="4176150"/>
              </a:tblGrid>
              <a:tr h="502900">
                <a:tc>
                  <a:txBody>
                    <a:bodyPr/>
                    <a:lstStyle/>
                    <a:p>
                      <a:pPr indent="0" lvl="0" marL="0" rtl="0" algn="ctr">
                        <a:spcBef>
                          <a:spcPts val="0"/>
                        </a:spcBef>
                        <a:spcAft>
                          <a:spcPts val="0"/>
                        </a:spcAft>
                        <a:buNone/>
                      </a:pPr>
                      <a:r>
                        <a:rPr b="1" lang="en-US" sz="2100">
                          <a:latin typeface="Calibri"/>
                          <a:ea typeface="Calibri"/>
                          <a:cs typeface="Calibri"/>
                          <a:sym typeface="Calibri"/>
                        </a:rPr>
                        <a:t>Pin Name</a:t>
                      </a:r>
                      <a:endParaRPr b="1"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2100">
                          <a:latin typeface="Calibri"/>
                          <a:ea typeface="Calibri"/>
                          <a:cs typeface="Calibri"/>
                          <a:sym typeface="Calibri"/>
                        </a:rPr>
                        <a:t>Description</a:t>
                      </a:r>
                      <a:endParaRPr b="1"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981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VCC </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Power to the PIR Sensor</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OUT</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HIGH or LOW ; HIGH if motion detected; else, LOW </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GND </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Ground pin</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342" name="Google Shape;342;g1186923496c_0_106"/>
          <p:cNvPicPr preferRelativeResize="0"/>
          <p:nvPr/>
        </p:nvPicPr>
        <p:blipFill rotWithShape="1">
          <a:blip r:embed="rId4">
            <a:alphaModFix/>
          </a:blip>
          <a:srcRect b="12234" l="0" r="0" t="0"/>
          <a:stretch/>
        </p:blipFill>
        <p:spPr>
          <a:xfrm>
            <a:off x="12659550" y="2523488"/>
            <a:ext cx="4863115" cy="4112875"/>
          </a:xfrm>
          <a:prstGeom prst="rect">
            <a:avLst/>
          </a:prstGeom>
          <a:noFill/>
          <a:ln>
            <a:noFill/>
          </a:ln>
        </p:spPr>
      </p:pic>
      <p:pic>
        <p:nvPicPr>
          <p:cNvPr id="343" name="Google Shape;343;g1186923496c_0_106"/>
          <p:cNvPicPr preferRelativeResize="0"/>
          <p:nvPr/>
        </p:nvPicPr>
        <p:blipFill>
          <a:blip r:embed="rId5">
            <a:alphaModFix/>
          </a:blip>
          <a:stretch>
            <a:fillRect/>
          </a:stretch>
        </p:blipFill>
        <p:spPr>
          <a:xfrm>
            <a:off x="2450750" y="4936175"/>
            <a:ext cx="6928751" cy="3596400"/>
          </a:xfrm>
          <a:prstGeom prst="rect">
            <a:avLst/>
          </a:prstGeom>
          <a:noFill/>
          <a:ln>
            <a:noFill/>
          </a:ln>
        </p:spPr>
      </p:pic>
      <p:pic>
        <p:nvPicPr>
          <p:cNvPr id="344" name="Google Shape;344;g1186923496c_0_106"/>
          <p:cNvPicPr preferRelativeResize="0"/>
          <p:nvPr/>
        </p:nvPicPr>
        <p:blipFill>
          <a:blip r:embed="rId6">
            <a:alphaModFix/>
          </a:blip>
          <a:stretch>
            <a:fillRect/>
          </a:stretch>
        </p:blipFill>
        <p:spPr>
          <a:xfrm>
            <a:off x="2721900" y="8654475"/>
            <a:ext cx="5947790" cy="2369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48" name="Shape 348"/>
        <p:cNvGrpSpPr/>
        <p:nvPr/>
      </p:nvGrpSpPr>
      <p:grpSpPr>
        <a:xfrm>
          <a:off x="0" y="0"/>
          <a:ext cx="0" cy="0"/>
          <a:chOff x="0" y="0"/>
          <a:chExt cx="0" cy="0"/>
        </a:xfrm>
      </p:grpSpPr>
      <p:sp>
        <p:nvSpPr>
          <p:cNvPr id="349" name="Google Shape;349;g1186923496c_0_123"/>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0" name="Google Shape;350;g1186923496c_0_123"/>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1" name="Google Shape;351;g1186923496c_0_123"/>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2" name="Google Shape;352;g1186923496c_0_123"/>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3" name="Google Shape;353;g1186923496c_0_123"/>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54" name="Google Shape;354;g1186923496c_0_123"/>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355" name="Google Shape;355;g1186923496c_0_123"/>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356" name="Google Shape;356;g1186923496c_0_123"/>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PIR SENSOR</a:t>
            </a:r>
            <a:endParaRPr b="1" i="0" sz="3300" u="none" cap="none" strike="noStrike">
              <a:solidFill>
                <a:srgbClr val="000000"/>
              </a:solidFill>
            </a:endParaRPr>
          </a:p>
        </p:txBody>
      </p:sp>
      <p:sp>
        <p:nvSpPr>
          <p:cNvPr id="357" name="Google Shape;357;g1186923496c_0_123"/>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pic>
        <p:nvPicPr>
          <p:cNvPr id="358" name="Google Shape;358;g1186923496c_0_123"/>
          <p:cNvPicPr preferRelativeResize="0"/>
          <p:nvPr/>
        </p:nvPicPr>
        <p:blipFill rotWithShape="1">
          <a:blip r:embed="rId4">
            <a:alphaModFix/>
          </a:blip>
          <a:srcRect b="4552" l="0" r="0" t="0"/>
          <a:stretch/>
        </p:blipFill>
        <p:spPr>
          <a:xfrm>
            <a:off x="6566625" y="1648425"/>
            <a:ext cx="6970850" cy="914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62" name="Shape 362"/>
        <p:cNvGrpSpPr/>
        <p:nvPr/>
      </p:nvGrpSpPr>
      <p:grpSpPr>
        <a:xfrm>
          <a:off x="0" y="0"/>
          <a:ext cx="0" cy="0"/>
          <a:chOff x="0" y="0"/>
          <a:chExt cx="0" cy="0"/>
        </a:xfrm>
      </p:grpSpPr>
      <p:sp>
        <p:nvSpPr>
          <p:cNvPr id="363" name="Google Shape;363;g11119f67c9e_0_26"/>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4" name="Google Shape;364;g11119f67c9e_0_26"/>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5" name="Google Shape;365;g11119f67c9e_0_26"/>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6" name="Google Shape;366;g11119f67c9e_0_26"/>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7" name="Google Shape;367;g11119f67c9e_0_26"/>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68" name="Google Shape;368;g11119f67c9e_0_26"/>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369" name="Google Shape;369;g11119f67c9e_0_26"/>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370" name="Google Shape;370;g11119f67c9e_0_26"/>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ULTRASONIC SENSOR</a:t>
            </a:r>
            <a:endParaRPr b="1" i="0" sz="3300" u="none" cap="none" strike="noStrike">
              <a:solidFill>
                <a:srgbClr val="000000"/>
              </a:solidFill>
            </a:endParaRPr>
          </a:p>
        </p:txBody>
      </p:sp>
      <p:sp>
        <p:nvSpPr>
          <p:cNvPr id="371" name="Google Shape;371;g11119f67c9e_0_26"/>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372" name="Google Shape;372;g11119f67c9e_0_26"/>
          <p:cNvSpPr txBox="1"/>
          <p:nvPr/>
        </p:nvSpPr>
        <p:spPr>
          <a:xfrm>
            <a:off x="2362850" y="2635663"/>
            <a:ext cx="7467600" cy="69726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361950" lvl="0" marL="457200" rtl="0" algn="l">
              <a:lnSpc>
                <a:spcPct val="100000"/>
              </a:lnSpc>
              <a:spcBef>
                <a:spcPts val="0"/>
              </a:spcBef>
              <a:spcAft>
                <a:spcPts val="0"/>
              </a:spcAft>
              <a:buClr>
                <a:srgbClr val="323232"/>
              </a:buClr>
              <a:buSzPts val="2100"/>
              <a:buFont typeface="Calibri"/>
              <a:buChar char="●"/>
            </a:pPr>
            <a:r>
              <a:rPr lang="en-US" sz="2100">
                <a:solidFill>
                  <a:srgbClr val="323232"/>
                </a:solidFill>
                <a:highlight>
                  <a:srgbClr val="FFFFFF"/>
                </a:highlight>
                <a:latin typeface="Calibri"/>
                <a:ea typeface="Calibri"/>
                <a:cs typeface="Calibri"/>
                <a:sym typeface="Calibri"/>
              </a:rPr>
              <a:t>An ultrasonic sensor is an instrument that measures the distance to an object using ultrasonic sound waves.</a:t>
            </a:r>
            <a:endParaRPr sz="2100">
              <a:solidFill>
                <a:srgbClr val="323232"/>
              </a:solidFill>
              <a:highlight>
                <a:srgbClr val="FFFFFF"/>
              </a:highlight>
              <a:latin typeface="Calibri"/>
              <a:ea typeface="Calibri"/>
              <a:cs typeface="Calibri"/>
              <a:sym typeface="Calibri"/>
            </a:endParaRPr>
          </a:p>
          <a:p>
            <a:pPr indent="0" lvl="0" marL="457200" rtl="0" algn="l">
              <a:lnSpc>
                <a:spcPct val="100000"/>
              </a:lnSpc>
              <a:spcBef>
                <a:spcPts val="800"/>
              </a:spcBef>
              <a:spcAft>
                <a:spcPts val="0"/>
              </a:spcAft>
              <a:buNone/>
            </a:pPr>
            <a:r>
              <a:t/>
            </a:r>
            <a:endParaRPr sz="2100">
              <a:solidFill>
                <a:srgbClr val="323232"/>
              </a:solidFill>
              <a:highlight>
                <a:srgbClr val="FFFFFF"/>
              </a:highlight>
              <a:latin typeface="Calibri"/>
              <a:ea typeface="Calibri"/>
              <a:cs typeface="Calibri"/>
              <a:sym typeface="Calibri"/>
            </a:endParaRPr>
          </a:p>
          <a:p>
            <a:pPr indent="-361950" lvl="0" marL="457200" rtl="0" algn="l">
              <a:lnSpc>
                <a:spcPct val="100000"/>
              </a:lnSpc>
              <a:spcBef>
                <a:spcPts val="800"/>
              </a:spcBef>
              <a:spcAft>
                <a:spcPts val="0"/>
              </a:spcAft>
              <a:buClr>
                <a:srgbClr val="323232"/>
              </a:buClr>
              <a:buSzPts val="2100"/>
              <a:buFont typeface="Calibri"/>
              <a:buChar char="●"/>
            </a:pPr>
            <a:r>
              <a:rPr lang="en-US" sz="2100">
                <a:solidFill>
                  <a:srgbClr val="323232"/>
                </a:solidFill>
                <a:highlight>
                  <a:srgbClr val="FFFFFF"/>
                </a:highlight>
                <a:latin typeface="Calibri"/>
                <a:ea typeface="Calibri"/>
                <a:cs typeface="Calibri"/>
                <a:sym typeface="Calibri"/>
              </a:rPr>
              <a:t>An ultrasonic sensor uses a transducer to send and receive ultrasonic pulses that relay back information about an object’s proximity.  </a:t>
            </a:r>
            <a:endParaRPr sz="2100">
              <a:solidFill>
                <a:srgbClr val="323232"/>
              </a:solidFill>
              <a:highlight>
                <a:srgbClr val="FFFFFF"/>
              </a:highlight>
              <a:latin typeface="Calibri"/>
              <a:ea typeface="Calibri"/>
              <a:cs typeface="Calibri"/>
              <a:sym typeface="Calibri"/>
            </a:endParaRPr>
          </a:p>
          <a:p>
            <a:pPr indent="0" lvl="0" marL="457200" rtl="0" algn="l">
              <a:lnSpc>
                <a:spcPct val="100000"/>
              </a:lnSpc>
              <a:spcBef>
                <a:spcPts val="800"/>
              </a:spcBef>
              <a:spcAft>
                <a:spcPts val="0"/>
              </a:spcAft>
              <a:buNone/>
            </a:pPr>
            <a:r>
              <a:t/>
            </a:r>
            <a:endParaRPr sz="2100">
              <a:solidFill>
                <a:srgbClr val="323232"/>
              </a:solidFill>
              <a:highlight>
                <a:srgbClr val="FFFFFF"/>
              </a:highlight>
              <a:latin typeface="Calibri"/>
              <a:ea typeface="Calibri"/>
              <a:cs typeface="Calibri"/>
              <a:sym typeface="Calibri"/>
            </a:endParaRPr>
          </a:p>
          <a:p>
            <a:pPr indent="-361950" lvl="0" marL="457200" rtl="0" algn="l">
              <a:spcBef>
                <a:spcPts val="800"/>
              </a:spcBef>
              <a:spcAft>
                <a:spcPts val="0"/>
              </a:spcAft>
              <a:buSzPts val="2100"/>
              <a:buFont typeface="Calibri"/>
              <a:buChar char="●"/>
            </a:pPr>
            <a:r>
              <a:rPr lang="en-US" sz="2100">
                <a:solidFill>
                  <a:srgbClr val="323232"/>
                </a:solidFill>
                <a:highlight>
                  <a:srgbClr val="FFFFFF"/>
                </a:highlight>
                <a:latin typeface="Calibri"/>
                <a:ea typeface="Calibri"/>
                <a:cs typeface="Calibri"/>
                <a:sym typeface="Calibri"/>
              </a:rPr>
              <a:t>The working principle of this module is that it sends an ultrasonic pulse out at 40kHz which travels through the air and if there is an obstacle or object, it will bounce back to the sensor.  By calculating the travel time and the speed of sound, the distance can be calculated.</a:t>
            </a:r>
            <a:r>
              <a:rPr lang="en-US" sz="2100">
                <a:latin typeface="Calibri"/>
                <a:ea typeface="Calibri"/>
                <a:cs typeface="Calibri"/>
                <a:sym typeface="Calibri"/>
              </a:rPr>
              <a:t>     </a:t>
            </a:r>
            <a:r>
              <a:rPr lang="en-US" sz="2100">
                <a:latin typeface="Calibri"/>
                <a:ea typeface="Calibri"/>
                <a:cs typeface="Calibri"/>
                <a:sym typeface="Calibri"/>
              </a:rPr>
              <a:t>       </a:t>
            </a:r>
            <a:endParaRPr sz="2100">
              <a:latin typeface="Calibri"/>
              <a:ea typeface="Calibri"/>
              <a:cs typeface="Calibri"/>
              <a:sym typeface="Calibri"/>
            </a:endParaRPr>
          </a:p>
          <a:p>
            <a:pPr indent="0" lvl="0" marL="0" rtl="0" algn="l">
              <a:spcBef>
                <a:spcPts val="0"/>
              </a:spcBef>
              <a:spcAft>
                <a:spcPts val="0"/>
              </a:spcAft>
              <a:buNone/>
            </a:pPr>
            <a:r>
              <a:t/>
            </a:r>
            <a:endParaRPr sz="2100">
              <a:latin typeface="Calibri"/>
              <a:ea typeface="Calibri"/>
              <a:cs typeface="Calibri"/>
              <a:sym typeface="Calibri"/>
            </a:endParaRPr>
          </a:p>
          <a:p>
            <a:pPr indent="-361950" lvl="0" marL="457200" rtl="0" algn="l">
              <a:lnSpc>
                <a:spcPct val="100000"/>
              </a:lnSpc>
              <a:spcBef>
                <a:spcPts val="800"/>
              </a:spcBef>
              <a:spcAft>
                <a:spcPts val="0"/>
              </a:spcAft>
              <a:buSzPts val="2100"/>
              <a:buFont typeface="Calibri"/>
              <a:buChar char="●"/>
            </a:pPr>
            <a:r>
              <a:rPr lang="en-US" sz="2100">
                <a:solidFill>
                  <a:srgbClr val="323232"/>
                </a:solidFill>
                <a:highlight>
                  <a:srgbClr val="FFFFFF"/>
                </a:highlight>
                <a:latin typeface="Calibri"/>
                <a:ea typeface="Calibri"/>
                <a:cs typeface="Calibri"/>
                <a:sym typeface="Calibri"/>
              </a:rPr>
              <a:t>It works on the same principle as RADAR, i.e. sound wave reflection. The radio-frequency (rf) energy is transmitted to and reflected from the reflecting object. The time taken for this is recorded and distance is calculated using the formula:</a:t>
            </a:r>
            <a:endParaRPr sz="2100">
              <a:solidFill>
                <a:srgbClr val="323232"/>
              </a:solidFill>
              <a:highlight>
                <a:srgbClr val="FFFFFF"/>
              </a:highlight>
              <a:latin typeface="Calibri"/>
              <a:ea typeface="Calibri"/>
              <a:cs typeface="Calibri"/>
              <a:sym typeface="Calibri"/>
            </a:endParaRPr>
          </a:p>
          <a:p>
            <a:pPr indent="0" lvl="0" marL="457200" rtl="0" algn="l">
              <a:lnSpc>
                <a:spcPct val="100000"/>
              </a:lnSpc>
              <a:spcBef>
                <a:spcPts val="800"/>
              </a:spcBef>
              <a:spcAft>
                <a:spcPts val="0"/>
              </a:spcAft>
              <a:buNone/>
            </a:pPr>
            <a:r>
              <a:rPr lang="en-US" sz="2100">
                <a:solidFill>
                  <a:srgbClr val="323232"/>
                </a:solidFill>
                <a:highlight>
                  <a:srgbClr val="FFFFFF"/>
                </a:highlight>
                <a:latin typeface="Calibri"/>
                <a:ea typeface="Calibri"/>
                <a:cs typeface="Calibri"/>
                <a:sym typeface="Calibri"/>
              </a:rPr>
              <a:t>Distance= (time * speed of sound)/2              </a:t>
            </a:r>
            <a:r>
              <a:rPr lang="en-US" sz="21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373" name="Google Shape;373;g11119f67c9e_0_26"/>
          <p:cNvPicPr preferRelativeResize="0"/>
          <p:nvPr/>
        </p:nvPicPr>
        <p:blipFill>
          <a:blip r:embed="rId4">
            <a:alphaModFix/>
          </a:blip>
          <a:stretch>
            <a:fillRect/>
          </a:stretch>
        </p:blipFill>
        <p:spPr>
          <a:xfrm>
            <a:off x="12178350" y="1483043"/>
            <a:ext cx="5484600" cy="5484645"/>
          </a:xfrm>
          <a:prstGeom prst="rect">
            <a:avLst/>
          </a:prstGeom>
          <a:noFill/>
          <a:ln>
            <a:noFill/>
          </a:ln>
        </p:spPr>
      </p:pic>
      <p:graphicFrame>
        <p:nvGraphicFramePr>
          <p:cNvPr id="374" name="Google Shape;374;g11119f67c9e_0_26"/>
          <p:cNvGraphicFramePr/>
          <p:nvPr/>
        </p:nvGraphicFramePr>
        <p:xfrm>
          <a:off x="12407525" y="7258525"/>
          <a:ext cx="3000000" cy="3000000"/>
        </p:xfrm>
        <a:graphic>
          <a:graphicData uri="http://schemas.openxmlformats.org/drawingml/2006/table">
            <a:tbl>
              <a:tblPr>
                <a:noFill/>
                <a:tableStyleId>{A7E03A1F-C9A9-4411-830E-7702F0033200}</a:tableStyleId>
              </a:tblPr>
              <a:tblGrid>
                <a:gridCol w="1871325"/>
                <a:gridCol w="3613275"/>
              </a:tblGrid>
              <a:tr h="396200">
                <a:tc>
                  <a:txBody>
                    <a:bodyPr/>
                    <a:lstStyle/>
                    <a:p>
                      <a:pPr indent="0" lvl="0" marL="0" rtl="0" algn="ctr">
                        <a:spcBef>
                          <a:spcPts val="0"/>
                        </a:spcBef>
                        <a:spcAft>
                          <a:spcPts val="0"/>
                        </a:spcAft>
                        <a:buNone/>
                      </a:pPr>
                      <a:r>
                        <a:rPr b="1" lang="en-US" sz="2100">
                          <a:latin typeface="Calibri"/>
                          <a:ea typeface="Calibri"/>
                          <a:cs typeface="Calibri"/>
                          <a:sym typeface="Calibri"/>
                        </a:rPr>
                        <a:t>Pin Name</a:t>
                      </a:r>
                      <a:endParaRPr b="1"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2100">
                          <a:latin typeface="Calibri"/>
                          <a:ea typeface="Calibri"/>
                          <a:cs typeface="Calibri"/>
                          <a:sym typeface="Calibri"/>
                        </a:rPr>
                        <a:t>Description</a:t>
                      </a:r>
                      <a:endParaRPr b="1"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VCC </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Power to ultrasonic sensor</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GND </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Ground pin</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TRIG pin</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Input pin</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ECHO pin</a:t>
                      </a:r>
                      <a:endParaRPr sz="2100">
                        <a:solidFill>
                          <a:srgbClr val="333333"/>
                        </a:solidFill>
                        <a:highlight>
                          <a:srgbClr val="FFFFFF"/>
                        </a:highlight>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Output pin</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78" name="Shape 378"/>
        <p:cNvGrpSpPr/>
        <p:nvPr/>
      </p:nvGrpSpPr>
      <p:grpSpPr>
        <a:xfrm>
          <a:off x="0" y="0"/>
          <a:ext cx="0" cy="0"/>
          <a:chOff x="0" y="0"/>
          <a:chExt cx="0" cy="0"/>
        </a:xfrm>
      </p:grpSpPr>
      <p:sp>
        <p:nvSpPr>
          <p:cNvPr id="379" name="Google Shape;379;g11119f67c9e_0_6"/>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0" name="Google Shape;380;g11119f67c9e_0_6"/>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1" name="Google Shape;381;g11119f67c9e_0_6"/>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2" name="Google Shape;382;g11119f67c9e_0_6"/>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3" name="Google Shape;383;g11119f67c9e_0_6"/>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84" name="Google Shape;384;g11119f67c9e_0_6"/>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385" name="Google Shape;385;g11119f67c9e_0_6"/>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386" name="Google Shape;386;g11119f67c9e_0_6"/>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ULTRASONIC SENSOR</a:t>
            </a:r>
            <a:endParaRPr b="1" i="0" sz="3300" u="none" cap="none" strike="noStrike">
              <a:solidFill>
                <a:srgbClr val="000000"/>
              </a:solidFill>
            </a:endParaRPr>
          </a:p>
        </p:txBody>
      </p:sp>
      <p:sp>
        <p:nvSpPr>
          <p:cNvPr id="387" name="Google Shape;387;g11119f67c9e_0_6"/>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pic>
        <p:nvPicPr>
          <p:cNvPr id="388" name="Google Shape;388;g11119f67c9e_0_6"/>
          <p:cNvPicPr preferRelativeResize="0"/>
          <p:nvPr/>
        </p:nvPicPr>
        <p:blipFill rotWithShape="1">
          <a:blip r:embed="rId4">
            <a:alphaModFix/>
          </a:blip>
          <a:srcRect b="3929" l="0" r="0" t="0"/>
          <a:stretch/>
        </p:blipFill>
        <p:spPr>
          <a:xfrm>
            <a:off x="1721725" y="1614525"/>
            <a:ext cx="7707551" cy="9179850"/>
          </a:xfrm>
          <a:prstGeom prst="rect">
            <a:avLst/>
          </a:prstGeom>
          <a:noFill/>
          <a:ln>
            <a:noFill/>
          </a:ln>
        </p:spPr>
      </p:pic>
      <p:sp>
        <p:nvSpPr>
          <p:cNvPr id="389" name="Google Shape;389;g11119f67c9e_0_6"/>
          <p:cNvSpPr txBox="1"/>
          <p:nvPr/>
        </p:nvSpPr>
        <p:spPr>
          <a:xfrm>
            <a:off x="10686025" y="2634450"/>
            <a:ext cx="70716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Calibri"/>
              <a:buChar char="●"/>
            </a:pPr>
            <a:r>
              <a:rPr lang="en-US" sz="2100">
                <a:latin typeface="Calibri"/>
                <a:ea typeface="Calibri"/>
                <a:cs typeface="Calibri"/>
                <a:sym typeface="Calibri"/>
              </a:rPr>
              <a:t>The resistors are used to reduce the output of the ECHO pin from 5V to 3.3V since the GPIO pins of the RPi can handle only a maximum of 3.3V.</a:t>
            </a:r>
            <a:endParaRPr sz="2100">
              <a:latin typeface="Calibri"/>
              <a:ea typeface="Calibri"/>
              <a:cs typeface="Calibri"/>
              <a:sym typeface="Calibri"/>
            </a:endParaRPr>
          </a:p>
          <a:p>
            <a:pPr indent="0" lvl="0" marL="457200" rtl="0" algn="l">
              <a:spcBef>
                <a:spcPts val="0"/>
              </a:spcBef>
              <a:spcAft>
                <a:spcPts val="0"/>
              </a:spcAft>
              <a:buNone/>
            </a:pPr>
            <a:r>
              <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en-US" sz="2100">
                <a:latin typeface="Calibri"/>
                <a:ea typeface="Calibri"/>
                <a:cs typeface="Calibri"/>
                <a:sym typeface="Calibri"/>
              </a:rPr>
              <a:t>It follows the basic principle of a voltage divider circuit.</a:t>
            </a:r>
            <a:endParaRPr sz="2100">
              <a:latin typeface="Calibri"/>
              <a:ea typeface="Calibri"/>
              <a:cs typeface="Calibri"/>
              <a:sym typeface="Calibri"/>
            </a:endParaRPr>
          </a:p>
        </p:txBody>
      </p:sp>
      <p:pic>
        <p:nvPicPr>
          <p:cNvPr id="390" name="Google Shape;390;g11119f67c9e_0_6"/>
          <p:cNvPicPr preferRelativeResize="0"/>
          <p:nvPr/>
        </p:nvPicPr>
        <p:blipFill>
          <a:blip r:embed="rId5">
            <a:alphaModFix/>
          </a:blip>
          <a:stretch>
            <a:fillRect/>
          </a:stretch>
        </p:blipFill>
        <p:spPr>
          <a:xfrm>
            <a:off x="12207213" y="5305675"/>
            <a:ext cx="4341176" cy="4341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394" name="Shape 394"/>
        <p:cNvGrpSpPr/>
        <p:nvPr/>
      </p:nvGrpSpPr>
      <p:grpSpPr>
        <a:xfrm>
          <a:off x="0" y="0"/>
          <a:ext cx="0" cy="0"/>
          <a:chOff x="0" y="0"/>
          <a:chExt cx="0" cy="0"/>
        </a:xfrm>
      </p:grpSpPr>
      <p:sp>
        <p:nvSpPr>
          <p:cNvPr id="395" name="Google Shape;395;g1186d50c8ce_2_0"/>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6" name="Google Shape;396;g1186d50c8ce_2_0"/>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7" name="Google Shape;397;g1186d50c8ce_2_0"/>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8" name="Google Shape;398;g1186d50c8ce_2_0"/>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399" name="Google Shape;399;g1186d50c8ce_2_0"/>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00" name="Google Shape;400;g1186d50c8ce_2_0"/>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401" name="Google Shape;401;g1186d50c8ce_2_0"/>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402" name="Google Shape;402;g1186d50c8ce_2_0"/>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SERVO MOTOR</a:t>
            </a:r>
            <a:endParaRPr b="1" i="0" sz="3300" u="none" cap="none" strike="noStrike">
              <a:solidFill>
                <a:srgbClr val="000000"/>
              </a:solidFill>
            </a:endParaRPr>
          </a:p>
        </p:txBody>
      </p:sp>
      <p:sp>
        <p:nvSpPr>
          <p:cNvPr id="403" name="Google Shape;403;g1186d50c8ce_2_0"/>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404" name="Google Shape;404;g1186d50c8ce_2_0"/>
          <p:cNvSpPr txBox="1"/>
          <p:nvPr/>
        </p:nvSpPr>
        <p:spPr>
          <a:xfrm>
            <a:off x="1569350" y="1953975"/>
            <a:ext cx="8236200" cy="71010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lnSpc>
                <a:spcPct val="90000"/>
              </a:lnSpc>
              <a:spcBef>
                <a:spcPts val="800"/>
              </a:spcBef>
              <a:spcAft>
                <a:spcPts val="0"/>
              </a:spcAft>
              <a:buNone/>
            </a:pPr>
            <a:r>
              <a:t/>
            </a:r>
            <a:endParaRPr sz="2300">
              <a:solidFill>
                <a:schemeClr val="dk1"/>
              </a:solidFill>
              <a:latin typeface="Calibri"/>
              <a:ea typeface="Calibri"/>
              <a:cs typeface="Calibri"/>
              <a:sym typeface="Calibri"/>
            </a:endParaRPr>
          </a:p>
          <a:p>
            <a:pPr indent="0" lvl="0" marL="0" rtl="0" algn="l">
              <a:lnSpc>
                <a:spcPct val="90000"/>
              </a:lnSpc>
              <a:spcBef>
                <a:spcPts val="800"/>
              </a:spcBef>
              <a:spcAft>
                <a:spcPts val="0"/>
              </a:spcAft>
              <a:buNone/>
            </a:pPr>
            <a:r>
              <a:rPr lang="en-US" sz="2700">
                <a:solidFill>
                  <a:srgbClr val="002060"/>
                </a:solidFill>
              </a:rPr>
              <a:t>•</a:t>
            </a:r>
            <a:r>
              <a:rPr lang="en-US" sz="2400">
                <a:solidFill>
                  <a:schemeClr val="dk1"/>
                </a:solidFill>
                <a:latin typeface="Calibri"/>
                <a:ea typeface="Calibri"/>
                <a:cs typeface="Calibri"/>
                <a:sym typeface="Calibri"/>
              </a:rPr>
              <a:t>Servo is a general term for a closed loop control system.</a:t>
            </a:r>
            <a:endParaRPr sz="2400">
              <a:solidFill>
                <a:schemeClr val="dk1"/>
              </a:solidFill>
              <a:latin typeface="Calibri"/>
              <a:ea typeface="Calibri"/>
              <a:cs typeface="Calibri"/>
              <a:sym typeface="Calibri"/>
            </a:endParaRPr>
          </a:p>
          <a:p>
            <a:pPr indent="0" lvl="0" marL="0" rtl="0" algn="l">
              <a:lnSpc>
                <a:spcPct val="90000"/>
              </a:lnSpc>
              <a:spcBef>
                <a:spcPts val="800"/>
              </a:spcBef>
              <a:spcAft>
                <a:spcPts val="0"/>
              </a:spcAft>
              <a:buNone/>
            </a:pPr>
            <a:r>
              <a:rPr lang="en-US" sz="2700">
                <a:solidFill>
                  <a:srgbClr val="002060"/>
                </a:solidFill>
              </a:rPr>
              <a:t>•</a:t>
            </a:r>
            <a:r>
              <a:rPr lang="en-US" sz="2400">
                <a:solidFill>
                  <a:schemeClr val="dk1"/>
                </a:solidFill>
                <a:latin typeface="Calibri"/>
                <a:ea typeface="Calibri"/>
                <a:cs typeface="Calibri"/>
                <a:sym typeface="Calibri"/>
              </a:rPr>
              <a:t>A closed loop control system uses the feedback signal to adjust the speed and direction of motor to achieve the desired result.</a:t>
            </a:r>
            <a:endParaRPr sz="2400">
              <a:solidFill>
                <a:schemeClr val="dk1"/>
              </a:solidFill>
              <a:latin typeface="Calibri"/>
              <a:ea typeface="Calibri"/>
              <a:cs typeface="Calibri"/>
              <a:sym typeface="Calibri"/>
            </a:endParaRPr>
          </a:p>
          <a:p>
            <a:pPr indent="0" lvl="0" marL="0" rtl="0" algn="l">
              <a:lnSpc>
                <a:spcPct val="90000"/>
              </a:lnSpc>
              <a:spcBef>
                <a:spcPts val="800"/>
              </a:spcBef>
              <a:spcAft>
                <a:spcPts val="0"/>
              </a:spcAft>
              <a:buNone/>
            </a:pPr>
            <a:r>
              <a:rPr lang="en-US" sz="2700">
                <a:solidFill>
                  <a:srgbClr val="002060"/>
                </a:solidFill>
              </a:rPr>
              <a:t>•</a:t>
            </a:r>
            <a:r>
              <a:rPr lang="en-US" sz="2400">
                <a:solidFill>
                  <a:schemeClr val="dk1"/>
                </a:solidFill>
                <a:latin typeface="Calibri"/>
                <a:ea typeface="Calibri"/>
                <a:cs typeface="Calibri"/>
                <a:sym typeface="Calibri"/>
              </a:rPr>
              <a:t>RC servo motor works on the same principal. It contains a small DC motor connected to the output shaft through the gears.</a:t>
            </a:r>
            <a:endParaRPr sz="2400">
              <a:solidFill>
                <a:schemeClr val="dk1"/>
              </a:solidFill>
              <a:latin typeface="Calibri"/>
              <a:ea typeface="Calibri"/>
              <a:cs typeface="Calibri"/>
              <a:sym typeface="Calibri"/>
            </a:endParaRPr>
          </a:p>
          <a:p>
            <a:pPr indent="0" lvl="0" marL="0" rtl="0" algn="l">
              <a:lnSpc>
                <a:spcPct val="90000"/>
              </a:lnSpc>
              <a:spcBef>
                <a:spcPts val="800"/>
              </a:spcBef>
              <a:spcAft>
                <a:spcPts val="0"/>
              </a:spcAft>
              <a:buNone/>
            </a:pPr>
            <a:r>
              <a:rPr lang="en-US" sz="2700">
                <a:solidFill>
                  <a:srgbClr val="002060"/>
                </a:solidFill>
              </a:rPr>
              <a:t>•</a:t>
            </a:r>
            <a:r>
              <a:rPr lang="en-US" sz="2400">
                <a:solidFill>
                  <a:schemeClr val="dk1"/>
                </a:solidFill>
                <a:latin typeface="Calibri"/>
                <a:ea typeface="Calibri"/>
                <a:cs typeface="Calibri"/>
                <a:sym typeface="Calibri"/>
              </a:rPr>
              <a:t>The output shaft drives a servo arm and is also connected to a potentiometer (pot)</a:t>
            </a:r>
            <a:endParaRPr sz="2400">
              <a:solidFill>
                <a:schemeClr val="dk1"/>
              </a:solidFill>
              <a:latin typeface="Calibri"/>
              <a:ea typeface="Calibri"/>
              <a:cs typeface="Calibri"/>
              <a:sym typeface="Calibri"/>
            </a:endParaRPr>
          </a:p>
          <a:p>
            <a:pPr indent="0" lvl="0" marL="0" rtl="0" algn="l">
              <a:lnSpc>
                <a:spcPct val="90000"/>
              </a:lnSpc>
              <a:spcBef>
                <a:spcPts val="800"/>
              </a:spcBef>
              <a:spcAft>
                <a:spcPts val="0"/>
              </a:spcAft>
              <a:buNone/>
            </a:pPr>
            <a:r>
              <a:rPr lang="en-US" sz="2700">
                <a:solidFill>
                  <a:srgbClr val="002060"/>
                </a:solidFill>
              </a:rPr>
              <a:t>•</a:t>
            </a:r>
            <a:r>
              <a:rPr lang="en-US" sz="2400">
                <a:solidFill>
                  <a:schemeClr val="dk1"/>
                </a:solidFill>
                <a:latin typeface="Calibri"/>
                <a:ea typeface="Calibri"/>
                <a:cs typeface="Calibri"/>
                <a:sym typeface="Calibri"/>
              </a:rPr>
              <a:t>The potentiometer provides position feedback to the servo control unit where the current position of the motor is compared to the target position.</a:t>
            </a:r>
            <a:endParaRPr sz="2400">
              <a:solidFill>
                <a:schemeClr val="dk1"/>
              </a:solidFill>
              <a:latin typeface="Calibri"/>
              <a:ea typeface="Calibri"/>
              <a:cs typeface="Calibri"/>
              <a:sym typeface="Calibri"/>
            </a:endParaRPr>
          </a:p>
          <a:p>
            <a:pPr indent="0" lvl="0" marL="0" rtl="0" algn="l">
              <a:lnSpc>
                <a:spcPct val="90000"/>
              </a:lnSpc>
              <a:spcBef>
                <a:spcPts val="800"/>
              </a:spcBef>
              <a:spcAft>
                <a:spcPts val="0"/>
              </a:spcAft>
              <a:buNone/>
            </a:pPr>
            <a:r>
              <a:rPr lang="en-US" sz="2700">
                <a:solidFill>
                  <a:srgbClr val="002060"/>
                </a:solidFill>
              </a:rPr>
              <a:t>•</a:t>
            </a:r>
            <a:r>
              <a:rPr lang="en-US" sz="2400">
                <a:solidFill>
                  <a:schemeClr val="dk1"/>
                </a:solidFill>
                <a:latin typeface="Calibri"/>
                <a:ea typeface="Calibri"/>
                <a:cs typeface="Calibri"/>
                <a:sym typeface="Calibri"/>
              </a:rPr>
              <a:t>According to the error, the control unit corrects the actual position of the motor so that it matches the target position.</a:t>
            </a:r>
            <a:endParaRPr sz="2400">
              <a:solidFill>
                <a:schemeClr val="dk1"/>
              </a:solidFill>
              <a:latin typeface="Calibri"/>
              <a:ea typeface="Calibri"/>
              <a:cs typeface="Calibri"/>
              <a:sym typeface="Calibri"/>
            </a:endParaRPr>
          </a:p>
          <a:p>
            <a:pPr indent="0" lvl="0" marL="0" rtl="0" algn="l">
              <a:lnSpc>
                <a:spcPct val="90000"/>
              </a:lnSpc>
              <a:spcBef>
                <a:spcPts val="800"/>
              </a:spcBef>
              <a:spcAft>
                <a:spcPts val="0"/>
              </a:spcAft>
              <a:buClr>
                <a:schemeClr val="dk1"/>
              </a:buClr>
              <a:buSzPts val="1100"/>
              <a:buFont typeface="Arial"/>
              <a:buNone/>
            </a:pPr>
            <a:r>
              <a:t/>
            </a:r>
            <a:endParaRPr sz="2300">
              <a:solidFill>
                <a:schemeClr val="dk1"/>
              </a:solidFill>
              <a:latin typeface="Calibri"/>
              <a:ea typeface="Calibri"/>
              <a:cs typeface="Calibri"/>
              <a:sym typeface="Calibri"/>
            </a:endParaRPr>
          </a:p>
          <a:p>
            <a:pPr indent="0" lvl="0" marL="457200" rtl="0" algn="l">
              <a:lnSpc>
                <a:spcPct val="100000"/>
              </a:lnSpc>
              <a:spcBef>
                <a:spcPts val="800"/>
              </a:spcBef>
              <a:spcAft>
                <a:spcPts val="0"/>
              </a:spcAft>
              <a:buNone/>
            </a:pPr>
            <a:r>
              <a:rPr lang="en-US" sz="2100">
                <a:solidFill>
                  <a:srgbClr val="323232"/>
                </a:solidFill>
                <a:highlight>
                  <a:srgbClr val="FFFFFF"/>
                </a:highlight>
                <a:latin typeface="Calibri"/>
                <a:ea typeface="Calibri"/>
                <a:cs typeface="Calibri"/>
                <a:sym typeface="Calibri"/>
              </a:rPr>
              <a:t>             </a:t>
            </a:r>
            <a:r>
              <a:rPr lang="en-US" sz="21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405" name="Google Shape;405;g1186d50c8ce_2_0"/>
          <p:cNvPicPr preferRelativeResize="0"/>
          <p:nvPr/>
        </p:nvPicPr>
        <p:blipFill>
          <a:blip r:embed="rId4">
            <a:alphaModFix/>
          </a:blip>
          <a:stretch>
            <a:fillRect/>
          </a:stretch>
        </p:blipFill>
        <p:spPr>
          <a:xfrm>
            <a:off x="12338925" y="1582350"/>
            <a:ext cx="5621799" cy="6179075"/>
          </a:xfrm>
          <a:prstGeom prst="rect">
            <a:avLst/>
          </a:prstGeom>
          <a:noFill/>
          <a:ln>
            <a:noFill/>
          </a:ln>
        </p:spPr>
      </p:pic>
      <p:graphicFrame>
        <p:nvGraphicFramePr>
          <p:cNvPr id="406" name="Google Shape;406;g1186d50c8ce_2_0"/>
          <p:cNvGraphicFramePr/>
          <p:nvPr/>
        </p:nvGraphicFramePr>
        <p:xfrm>
          <a:off x="12407525" y="8151575"/>
          <a:ext cx="3000000" cy="3000000"/>
        </p:xfrm>
        <a:graphic>
          <a:graphicData uri="http://schemas.openxmlformats.org/drawingml/2006/table">
            <a:tbl>
              <a:tblPr>
                <a:noFill/>
                <a:tableStyleId>{A7E03A1F-C9A9-4411-830E-7702F0033200}</a:tableStyleId>
              </a:tblPr>
              <a:tblGrid>
                <a:gridCol w="1871325"/>
                <a:gridCol w="3613275"/>
              </a:tblGrid>
              <a:tr h="396200">
                <a:tc>
                  <a:txBody>
                    <a:bodyPr/>
                    <a:lstStyle/>
                    <a:p>
                      <a:pPr indent="0" lvl="0" marL="0" rtl="0" algn="ctr">
                        <a:spcBef>
                          <a:spcPts val="0"/>
                        </a:spcBef>
                        <a:spcAft>
                          <a:spcPts val="0"/>
                        </a:spcAft>
                        <a:buNone/>
                      </a:pPr>
                      <a:r>
                        <a:rPr b="1" lang="en-US" sz="2100">
                          <a:latin typeface="Calibri"/>
                          <a:ea typeface="Calibri"/>
                          <a:cs typeface="Calibri"/>
                          <a:sym typeface="Calibri"/>
                        </a:rPr>
                        <a:t>Pin Name</a:t>
                      </a:r>
                      <a:endParaRPr b="1"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2100">
                          <a:latin typeface="Calibri"/>
                          <a:ea typeface="Calibri"/>
                          <a:cs typeface="Calibri"/>
                          <a:sym typeface="Calibri"/>
                        </a:rPr>
                        <a:t>Description</a:t>
                      </a:r>
                      <a:endParaRPr b="1"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VCC </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Power to servo motor</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GND </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Ground pin</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502900">
                <a:tc>
                  <a:txBody>
                    <a:bodyPr/>
                    <a:lstStyle/>
                    <a:p>
                      <a:pPr indent="0" lvl="0" marL="457200" rtl="0" algn="l">
                        <a:lnSpc>
                          <a:spcPct val="115000"/>
                        </a:lnSpc>
                        <a:spcBef>
                          <a:spcPts val="1200"/>
                        </a:spcBef>
                        <a:spcAft>
                          <a:spcPts val="1200"/>
                        </a:spcAft>
                        <a:buNone/>
                      </a:pPr>
                      <a:r>
                        <a:rPr lang="en-US" sz="2100">
                          <a:solidFill>
                            <a:srgbClr val="333333"/>
                          </a:solidFill>
                          <a:highlight>
                            <a:srgbClr val="FFFFFF"/>
                          </a:highlight>
                          <a:latin typeface="Calibri"/>
                          <a:ea typeface="Calibri"/>
                          <a:cs typeface="Calibri"/>
                          <a:sym typeface="Calibri"/>
                        </a:rPr>
                        <a:t>Control</a:t>
                      </a:r>
                      <a:endParaRPr>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2100">
                          <a:latin typeface="Calibri"/>
                          <a:ea typeface="Calibri"/>
                          <a:cs typeface="Calibri"/>
                          <a:sym typeface="Calibri"/>
                        </a:rPr>
                        <a:t>Input pin</a:t>
                      </a:r>
                      <a:endParaRPr sz="2100">
                        <a:latin typeface="Calibri"/>
                        <a:ea typeface="Calibri"/>
                        <a:cs typeface="Calibri"/>
                        <a:sym typeface="Calibri"/>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pic>
        <p:nvPicPr>
          <p:cNvPr id="407" name="Google Shape;407;g1186d50c8ce_2_0"/>
          <p:cNvPicPr preferRelativeResize="0"/>
          <p:nvPr/>
        </p:nvPicPr>
        <p:blipFill>
          <a:blip r:embed="rId5">
            <a:alphaModFix/>
          </a:blip>
          <a:stretch>
            <a:fillRect/>
          </a:stretch>
        </p:blipFill>
        <p:spPr>
          <a:xfrm>
            <a:off x="1822438" y="7919275"/>
            <a:ext cx="5629275" cy="3143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11" name="Shape 411"/>
        <p:cNvGrpSpPr/>
        <p:nvPr/>
      </p:nvGrpSpPr>
      <p:grpSpPr>
        <a:xfrm>
          <a:off x="0" y="0"/>
          <a:ext cx="0" cy="0"/>
          <a:chOff x="0" y="0"/>
          <a:chExt cx="0" cy="0"/>
        </a:xfrm>
      </p:grpSpPr>
      <p:sp>
        <p:nvSpPr>
          <p:cNvPr id="412" name="Google Shape;412;g1186d50c8ce_2_21"/>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3" name="Google Shape;413;g1186d50c8ce_2_21"/>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4" name="Google Shape;414;g1186d50c8ce_2_21"/>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5" name="Google Shape;415;g1186d50c8ce_2_21"/>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6" name="Google Shape;416;g1186d50c8ce_2_21"/>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17" name="Google Shape;417;g1186d50c8ce_2_21"/>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418" name="Google Shape;418;g1186d50c8ce_2_21"/>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419" name="Google Shape;419;g1186d50c8ce_2_21"/>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SERVO MOTOR</a:t>
            </a:r>
            <a:endParaRPr b="1" i="0" sz="3300" u="none" cap="none" strike="noStrike">
              <a:solidFill>
                <a:srgbClr val="000000"/>
              </a:solidFill>
            </a:endParaRPr>
          </a:p>
        </p:txBody>
      </p:sp>
      <p:sp>
        <p:nvSpPr>
          <p:cNvPr id="420" name="Google Shape;420;g1186d50c8ce_2_21"/>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421" name="Google Shape;421;g1186d50c8ce_2_21"/>
          <p:cNvSpPr txBox="1"/>
          <p:nvPr/>
        </p:nvSpPr>
        <p:spPr>
          <a:xfrm>
            <a:off x="10785650" y="3113800"/>
            <a:ext cx="7573200" cy="238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50">
                <a:solidFill>
                  <a:srgbClr val="333333"/>
                </a:solidFill>
                <a:highlight>
                  <a:srgbClr val="FFFFFF"/>
                </a:highlight>
              </a:rPr>
              <a:t>The colors of the servo are as follows and are connected to the Pi:</a:t>
            </a:r>
            <a:endParaRPr sz="2050">
              <a:solidFill>
                <a:srgbClr val="333333"/>
              </a:solidFill>
              <a:highlight>
                <a:srgbClr val="FFFFFF"/>
              </a:highlight>
            </a:endParaRPr>
          </a:p>
          <a:p>
            <a:pPr indent="-412750" lvl="0" marL="457200" rtl="0" algn="l">
              <a:lnSpc>
                <a:spcPct val="115000"/>
              </a:lnSpc>
              <a:spcBef>
                <a:spcPts val="0"/>
              </a:spcBef>
              <a:spcAft>
                <a:spcPts val="0"/>
              </a:spcAft>
              <a:buSzPts val="2900"/>
              <a:buFont typeface="Calibri"/>
              <a:buChar char="●"/>
            </a:pPr>
            <a:r>
              <a:rPr lang="en-US" sz="2050">
                <a:solidFill>
                  <a:srgbClr val="333333"/>
                </a:solidFill>
                <a:highlight>
                  <a:srgbClr val="FFFFFF"/>
                </a:highlight>
              </a:rPr>
              <a:t>Black – comes to GND (pin 6) from the Pi</a:t>
            </a:r>
            <a:endParaRPr sz="2050">
              <a:solidFill>
                <a:srgbClr val="333333"/>
              </a:solidFill>
              <a:highlight>
                <a:srgbClr val="FFFFFF"/>
              </a:highlight>
            </a:endParaRPr>
          </a:p>
          <a:p>
            <a:pPr indent="-412750" lvl="0" marL="457200" rtl="0" algn="l">
              <a:lnSpc>
                <a:spcPct val="115000"/>
              </a:lnSpc>
              <a:spcBef>
                <a:spcPts val="0"/>
              </a:spcBef>
              <a:spcAft>
                <a:spcPts val="0"/>
              </a:spcAft>
              <a:buSzPts val="2900"/>
              <a:buFont typeface="Calibri"/>
              <a:buChar char="●"/>
            </a:pPr>
            <a:r>
              <a:rPr lang="en-US" sz="2050">
                <a:solidFill>
                  <a:srgbClr val="333333"/>
                </a:solidFill>
                <a:highlight>
                  <a:srgbClr val="FFFFFF"/>
                </a:highlight>
              </a:rPr>
              <a:t>Red – comes to 3V3 (pin 1) from the Pi</a:t>
            </a:r>
            <a:endParaRPr sz="2050">
              <a:solidFill>
                <a:srgbClr val="333333"/>
              </a:solidFill>
              <a:highlight>
                <a:srgbClr val="FFFFFF"/>
              </a:highlight>
            </a:endParaRPr>
          </a:p>
          <a:p>
            <a:pPr indent="-412750" lvl="0" marL="457200" rtl="0" algn="l">
              <a:lnSpc>
                <a:spcPct val="115000"/>
              </a:lnSpc>
              <a:spcBef>
                <a:spcPts val="0"/>
              </a:spcBef>
              <a:spcAft>
                <a:spcPts val="0"/>
              </a:spcAft>
              <a:buSzPts val="2900"/>
              <a:buFont typeface="Calibri"/>
              <a:buChar char="●"/>
            </a:pPr>
            <a:r>
              <a:rPr lang="en-US" sz="2050">
                <a:solidFill>
                  <a:srgbClr val="333333"/>
                </a:solidFill>
                <a:highlight>
                  <a:srgbClr val="FFFFFF"/>
                </a:highlight>
              </a:rPr>
              <a:t>Yellow/Orange – to a free GPIO pin (e.g., GPIO17, pin 11)</a:t>
            </a:r>
            <a:endParaRPr sz="2900">
              <a:latin typeface="Calibri"/>
              <a:ea typeface="Calibri"/>
              <a:cs typeface="Calibri"/>
              <a:sym typeface="Calibri"/>
            </a:endParaRPr>
          </a:p>
        </p:txBody>
      </p:sp>
      <p:pic>
        <p:nvPicPr>
          <p:cNvPr id="422" name="Google Shape;422;g1186d50c8ce_2_21"/>
          <p:cNvPicPr preferRelativeResize="0"/>
          <p:nvPr/>
        </p:nvPicPr>
        <p:blipFill>
          <a:blip r:embed="rId4">
            <a:alphaModFix/>
          </a:blip>
          <a:stretch>
            <a:fillRect/>
          </a:stretch>
        </p:blipFill>
        <p:spPr>
          <a:xfrm>
            <a:off x="671500" y="1753900"/>
            <a:ext cx="8670975" cy="7487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6" name="Shape 426"/>
        <p:cNvGrpSpPr/>
        <p:nvPr/>
      </p:nvGrpSpPr>
      <p:grpSpPr>
        <a:xfrm>
          <a:off x="0" y="0"/>
          <a:ext cx="0" cy="0"/>
          <a:chOff x="0" y="0"/>
          <a:chExt cx="0" cy="0"/>
        </a:xfrm>
      </p:grpSpPr>
      <p:sp>
        <p:nvSpPr>
          <p:cNvPr id="427" name="Google Shape;427;g10f701df68e_0_0"/>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8" name="Google Shape;428;g10f701df68e_0_0"/>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29" name="Google Shape;429;g10f701df68e_0_0"/>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0" name="Google Shape;430;g10f701df68e_0_0"/>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31" name="Google Shape;431;g10f701df68e_0_0"/>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METHODOLOGY</a:t>
            </a:r>
            <a:endParaRPr b="1" i="0" sz="3300" u="none" cap="none" strike="noStrike">
              <a:solidFill>
                <a:srgbClr val="000000"/>
              </a:solidFill>
            </a:endParaRPr>
          </a:p>
        </p:txBody>
      </p:sp>
      <p:sp>
        <p:nvSpPr>
          <p:cNvPr id="432" name="Google Shape;432;g10f701df68e_0_0"/>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433" name="Google Shape;433;g10f701df68e_0_0"/>
          <p:cNvSpPr txBox="1"/>
          <p:nvPr/>
        </p:nvSpPr>
        <p:spPr>
          <a:xfrm>
            <a:off x="1721725" y="2126825"/>
            <a:ext cx="16670100" cy="30324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45720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434" name="Google Shape;434;g10f701df68e_0_0"/>
          <p:cNvPicPr preferRelativeResize="0"/>
          <p:nvPr/>
        </p:nvPicPr>
        <p:blipFill>
          <a:blip r:embed="rId3">
            <a:alphaModFix/>
          </a:blip>
          <a:stretch>
            <a:fillRect/>
          </a:stretch>
        </p:blipFill>
        <p:spPr>
          <a:xfrm>
            <a:off x="3342223" y="1748900"/>
            <a:ext cx="13429100" cy="8768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8" name="Shape 438"/>
        <p:cNvGrpSpPr/>
        <p:nvPr/>
      </p:nvGrpSpPr>
      <p:grpSpPr>
        <a:xfrm>
          <a:off x="0" y="0"/>
          <a:ext cx="0" cy="0"/>
          <a:chOff x="0" y="0"/>
          <a:chExt cx="0" cy="0"/>
        </a:xfrm>
      </p:grpSpPr>
      <p:sp>
        <p:nvSpPr>
          <p:cNvPr id="439" name="Google Shape;439;g1081853e46b_4_19"/>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0" name="Google Shape;440;g1081853e46b_4_19"/>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1" name="Google Shape;441;g1081853e46b_4_19"/>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2" name="Google Shape;442;g1081853e46b_4_19"/>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43" name="Google Shape;443;g1081853e46b_4_19"/>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METHODOLOGY</a:t>
            </a:r>
            <a:endParaRPr b="1" i="0" sz="3300" u="none" cap="none" strike="noStrike">
              <a:solidFill>
                <a:srgbClr val="000000"/>
              </a:solidFill>
            </a:endParaRPr>
          </a:p>
        </p:txBody>
      </p:sp>
      <p:sp>
        <p:nvSpPr>
          <p:cNvPr id="444" name="Google Shape;444;g1081853e46b_4_19"/>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pic>
        <p:nvPicPr>
          <p:cNvPr id="445" name="Google Shape;445;g1081853e46b_4_19"/>
          <p:cNvPicPr preferRelativeResize="0"/>
          <p:nvPr/>
        </p:nvPicPr>
        <p:blipFill>
          <a:blip r:embed="rId3">
            <a:alphaModFix/>
          </a:blip>
          <a:stretch>
            <a:fillRect/>
          </a:stretch>
        </p:blipFill>
        <p:spPr>
          <a:xfrm>
            <a:off x="6814075" y="1192200"/>
            <a:ext cx="7179549" cy="101171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49" name="Shape 449"/>
        <p:cNvGrpSpPr/>
        <p:nvPr/>
      </p:nvGrpSpPr>
      <p:grpSpPr>
        <a:xfrm>
          <a:off x="0" y="0"/>
          <a:ext cx="0" cy="0"/>
          <a:chOff x="0" y="0"/>
          <a:chExt cx="0" cy="0"/>
        </a:xfrm>
      </p:grpSpPr>
      <p:sp>
        <p:nvSpPr>
          <p:cNvPr id="450" name="Google Shape;450;g113d08cb938_2_0"/>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1" name="Google Shape;451;g113d08cb938_2_0"/>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2" name="Google Shape;452;g113d08cb938_2_0"/>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3" name="Google Shape;453;g113d08cb938_2_0"/>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4" name="Google Shape;454;g113d08cb938_2_0"/>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55" name="Google Shape;455;g113d08cb938_2_0"/>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456" name="Google Shape;456;g113d08cb938_2_0"/>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457" name="Google Shape;457;g113d08cb938_2_0"/>
          <p:cNvSpPr txBox="1"/>
          <p:nvPr/>
        </p:nvSpPr>
        <p:spPr>
          <a:xfrm>
            <a:off x="5937250" y="407975"/>
            <a:ext cx="82794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Proteus software - </a:t>
            </a:r>
            <a:r>
              <a:rPr b="1" lang="en-US" sz="3300"/>
              <a:t>MASK DETECTION</a:t>
            </a:r>
            <a:endParaRPr b="1" i="0" sz="3300" u="none" cap="none" strike="noStrike">
              <a:solidFill>
                <a:srgbClr val="000000"/>
              </a:solidFill>
            </a:endParaRPr>
          </a:p>
        </p:txBody>
      </p:sp>
      <p:sp>
        <p:nvSpPr>
          <p:cNvPr id="458" name="Google Shape;458;g113d08cb938_2_0"/>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459" name="Google Shape;459;g113d08cb938_2_0"/>
          <p:cNvSpPr txBox="1"/>
          <p:nvPr/>
        </p:nvSpPr>
        <p:spPr>
          <a:xfrm>
            <a:off x="1721725" y="2126825"/>
            <a:ext cx="16670100" cy="30324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45720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460" name="Google Shape;460;g113d08cb938_2_0"/>
          <p:cNvPicPr preferRelativeResize="0"/>
          <p:nvPr/>
        </p:nvPicPr>
        <p:blipFill>
          <a:blip r:embed="rId4">
            <a:alphaModFix/>
          </a:blip>
          <a:stretch>
            <a:fillRect/>
          </a:stretch>
        </p:blipFill>
        <p:spPr>
          <a:xfrm>
            <a:off x="416274" y="2446475"/>
            <a:ext cx="10029649" cy="7079050"/>
          </a:xfrm>
          <a:prstGeom prst="rect">
            <a:avLst/>
          </a:prstGeom>
          <a:noFill/>
          <a:ln>
            <a:noFill/>
          </a:ln>
        </p:spPr>
      </p:pic>
      <p:pic>
        <p:nvPicPr>
          <p:cNvPr id="461" name="Google Shape;461;g113d08cb938_2_0"/>
          <p:cNvPicPr preferRelativeResize="0"/>
          <p:nvPr/>
        </p:nvPicPr>
        <p:blipFill>
          <a:blip r:embed="rId5">
            <a:alphaModFix/>
          </a:blip>
          <a:stretch>
            <a:fillRect/>
          </a:stretch>
        </p:blipFill>
        <p:spPr>
          <a:xfrm>
            <a:off x="10820054" y="2446478"/>
            <a:ext cx="8279271" cy="8218750"/>
          </a:xfrm>
          <a:prstGeom prst="rect">
            <a:avLst/>
          </a:prstGeom>
          <a:noFill/>
          <a:ln>
            <a:noFill/>
          </a:ln>
        </p:spPr>
      </p:pic>
      <p:sp>
        <p:nvSpPr>
          <p:cNvPr id="462" name="Google Shape;462;g113d08cb938_2_0"/>
          <p:cNvSpPr txBox="1"/>
          <p:nvPr/>
        </p:nvSpPr>
        <p:spPr>
          <a:xfrm>
            <a:off x="632663" y="1580838"/>
            <a:ext cx="475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latin typeface="Calibri"/>
                <a:ea typeface="Calibri"/>
                <a:cs typeface="Calibri"/>
                <a:sym typeface="Calibri"/>
              </a:rPr>
              <a:t>Loading the needed Libraries</a:t>
            </a:r>
            <a:endParaRPr sz="1900">
              <a:latin typeface="Calibri"/>
              <a:ea typeface="Calibri"/>
              <a:cs typeface="Calibri"/>
              <a:sym typeface="Calibri"/>
            </a:endParaRPr>
          </a:p>
        </p:txBody>
      </p:sp>
      <p:sp>
        <p:nvSpPr>
          <p:cNvPr id="463" name="Google Shape;463;g113d08cb938_2_0"/>
          <p:cNvSpPr txBox="1"/>
          <p:nvPr/>
        </p:nvSpPr>
        <p:spPr>
          <a:xfrm>
            <a:off x="10920025" y="1587725"/>
            <a:ext cx="5797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latin typeface="Calibri"/>
                <a:ea typeface="Calibri"/>
                <a:cs typeface="Calibri"/>
                <a:sym typeface="Calibri"/>
              </a:rPr>
              <a:t>Creating the dataset</a:t>
            </a:r>
            <a:endParaRPr sz="18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67" name="Shape 467"/>
        <p:cNvGrpSpPr/>
        <p:nvPr/>
      </p:nvGrpSpPr>
      <p:grpSpPr>
        <a:xfrm>
          <a:off x="0" y="0"/>
          <a:ext cx="0" cy="0"/>
          <a:chOff x="0" y="0"/>
          <a:chExt cx="0" cy="0"/>
        </a:xfrm>
      </p:grpSpPr>
      <p:sp>
        <p:nvSpPr>
          <p:cNvPr id="468" name="Google Shape;468;g113d08cb938_2_15"/>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69" name="Google Shape;469;g113d08cb938_2_15"/>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0" name="Google Shape;470;g113d08cb938_2_15"/>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1" name="Google Shape;471;g113d08cb938_2_15"/>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2" name="Google Shape;472;g113d08cb938_2_15"/>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3" name="Google Shape;473;g113d08cb938_2_15"/>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474" name="Google Shape;474;g113d08cb938_2_15"/>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475" name="Google Shape;475;g113d08cb938_2_15"/>
          <p:cNvSpPr txBox="1"/>
          <p:nvPr/>
        </p:nvSpPr>
        <p:spPr>
          <a:xfrm>
            <a:off x="5937250" y="407975"/>
            <a:ext cx="8310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Proteus software - </a:t>
            </a:r>
            <a:r>
              <a:rPr b="1" lang="en-US" sz="3300"/>
              <a:t>MASK DETECTION</a:t>
            </a:r>
            <a:endParaRPr b="1" i="0" sz="3300" u="none" cap="none" strike="noStrike">
              <a:solidFill>
                <a:srgbClr val="000000"/>
              </a:solidFill>
            </a:endParaRPr>
          </a:p>
        </p:txBody>
      </p:sp>
      <p:sp>
        <p:nvSpPr>
          <p:cNvPr id="476" name="Google Shape;476;g113d08cb938_2_15"/>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477" name="Google Shape;477;g113d08cb938_2_15"/>
          <p:cNvSpPr txBox="1"/>
          <p:nvPr/>
        </p:nvSpPr>
        <p:spPr>
          <a:xfrm>
            <a:off x="1721725" y="2126825"/>
            <a:ext cx="16670100" cy="30324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45720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478" name="Google Shape;478;g113d08cb938_2_15"/>
          <p:cNvPicPr preferRelativeResize="0"/>
          <p:nvPr/>
        </p:nvPicPr>
        <p:blipFill>
          <a:blip r:embed="rId4">
            <a:alphaModFix/>
          </a:blip>
          <a:stretch>
            <a:fillRect/>
          </a:stretch>
        </p:blipFill>
        <p:spPr>
          <a:xfrm>
            <a:off x="2157200" y="1376125"/>
            <a:ext cx="7253480" cy="9688575"/>
          </a:xfrm>
          <a:prstGeom prst="rect">
            <a:avLst/>
          </a:prstGeom>
          <a:noFill/>
          <a:ln>
            <a:noFill/>
          </a:ln>
        </p:spPr>
      </p:pic>
      <p:pic>
        <p:nvPicPr>
          <p:cNvPr id="479" name="Google Shape;479;g113d08cb938_2_15"/>
          <p:cNvPicPr preferRelativeResize="0"/>
          <p:nvPr/>
        </p:nvPicPr>
        <p:blipFill>
          <a:blip r:embed="rId5">
            <a:alphaModFix/>
          </a:blip>
          <a:stretch>
            <a:fillRect/>
          </a:stretch>
        </p:blipFill>
        <p:spPr>
          <a:xfrm>
            <a:off x="11375250" y="4031579"/>
            <a:ext cx="6717950" cy="2684700"/>
          </a:xfrm>
          <a:prstGeom prst="rect">
            <a:avLst/>
          </a:prstGeom>
          <a:noFill/>
          <a:ln>
            <a:noFill/>
          </a:ln>
        </p:spPr>
      </p:pic>
      <p:sp>
        <p:nvSpPr>
          <p:cNvPr id="480" name="Google Shape;480;g113d08cb938_2_15"/>
          <p:cNvSpPr txBox="1"/>
          <p:nvPr/>
        </p:nvSpPr>
        <p:spPr>
          <a:xfrm>
            <a:off x="10582050" y="1873700"/>
            <a:ext cx="5537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Calibri"/>
                <a:ea typeface="Calibri"/>
                <a:cs typeface="Calibri"/>
                <a:sym typeface="Calibri"/>
              </a:rPr>
              <a:t>Training and creating the model</a:t>
            </a:r>
            <a:endParaRPr sz="21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 name="Shape 62"/>
        <p:cNvGrpSpPr/>
        <p:nvPr/>
      </p:nvGrpSpPr>
      <p:grpSpPr>
        <a:xfrm>
          <a:off x="0" y="0"/>
          <a:ext cx="0" cy="0"/>
          <a:chOff x="0" y="0"/>
          <a:chExt cx="0" cy="0"/>
        </a:xfrm>
      </p:grpSpPr>
      <p:sp>
        <p:nvSpPr>
          <p:cNvPr id="63" name="Google Shape;63;p2"/>
          <p:cNvSpPr txBox="1"/>
          <p:nvPr/>
        </p:nvSpPr>
        <p:spPr>
          <a:xfrm>
            <a:off x="0" y="0"/>
            <a:ext cx="20104101" cy="11309350"/>
          </a:xfrm>
          <a:prstGeom prst="rect">
            <a:avLst/>
          </a:prstGeom>
          <a:solidFill>
            <a:schemeClr val="lt1">
              <a:alpha val="98039"/>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4" name="Google Shape;64;p2"/>
          <p:cNvSpPr/>
          <p:nvPr/>
        </p:nvSpPr>
        <p:spPr>
          <a:xfrm>
            <a:off x="1008062" y="1192212"/>
            <a:ext cx="18527712"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5" name="Google Shape;65;p2"/>
          <p:cNvSpPr/>
          <p:nvPr/>
        </p:nvSpPr>
        <p:spPr>
          <a:xfrm>
            <a:off x="2982912" y="712787"/>
            <a:ext cx="57150" cy="5715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6" name="Google Shape;66;p2"/>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7" name="Google Shape;67;p2"/>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68" name="Google Shape;68;p2"/>
          <p:cNvSpPr txBox="1"/>
          <p:nvPr/>
        </p:nvSpPr>
        <p:spPr>
          <a:xfrm>
            <a:off x="2405600" y="3414400"/>
            <a:ext cx="6878100" cy="4756200"/>
          </a:xfrm>
          <a:prstGeom prst="rect">
            <a:avLst/>
          </a:prstGeom>
          <a:noFill/>
          <a:ln>
            <a:noFill/>
          </a:ln>
        </p:spPr>
        <p:txBody>
          <a:bodyPr anchorCtr="0" anchor="t" bIns="91425" lIns="91425" spcFirstLastPara="1" rIns="91425" wrap="square" tIns="91425">
            <a:spAutoFit/>
          </a:bodyPr>
          <a:lstStyle/>
          <a:p>
            <a:pPr indent="-400050" lvl="0" marL="457200" rtl="0" algn="l">
              <a:spcBef>
                <a:spcPts val="0"/>
              </a:spcBef>
              <a:spcAft>
                <a:spcPts val="0"/>
              </a:spcAft>
              <a:buSzPts val="2700"/>
              <a:buChar char="●"/>
            </a:pPr>
            <a:r>
              <a:rPr lang="en-US" sz="2700"/>
              <a:t>Even in hospitals, checking of vitals like body temperature, SpO2, blood pressure are done manually which takes time and increases </a:t>
            </a:r>
            <a:r>
              <a:rPr lang="en-US" sz="2700"/>
              <a:t>unnecessary</a:t>
            </a:r>
            <a:r>
              <a:rPr lang="en-US" sz="2700"/>
              <a:t> contact.</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a:p>
            <a:pPr indent="0" lvl="0" marL="0" rtl="0" algn="l">
              <a:spcBef>
                <a:spcPts val="0"/>
              </a:spcBef>
              <a:spcAft>
                <a:spcPts val="0"/>
              </a:spcAft>
              <a:buNone/>
            </a:pPr>
            <a:r>
              <a:t/>
            </a:r>
            <a:endParaRPr sz="2700"/>
          </a:p>
          <a:p>
            <a:pPr indent="-400050" lvl="0" marL="457200" rtl="0" algn="l">
              <a:spcBef>
                <a:spcPts val="0"/>
              </a:spcBef>
              <a:spcAft>
                <a:spcPts val="0"/>
              </a:spcAft>
              <a:buSzPts val="2700"/>
              <a:buChar char="●"/>
            </a:pPr>
            <a:r>
              <a:rPr lang="en-US" sz="2700"/>
              <a:t>With the </a:t>
            </a:r>
            <a:r>
              <a:rPr lang="en-US" sz="2700"/>
              <a:t>development</a:t>
            </a:r>
            <a:r>
              <a:rPr lang="en-US" sz="2700"/>
              <a:t> of technology, these </a:t>
            </a:r>
            <a:r>
              <a:rPr lang="en-US" sz="2700">
                <a:solidFill>
                  <a:schemeClr val="dk1"/>
                </a:solidFill>
              </a:rPr>
              <a:t>can be automated to avoid contact and make the process faster.</a:t>
            </a:r>
            <a:endParaRPr sz="2700">
              <a:solidFill>
                <a:schemeClr val="dk1"/>
              </a:solidFill>
            </a:endParaRPr>
          </a:p>
          <a:p>
            <a:pPr indent="0" lvl="0" marL="0" rtl="0" algn="l">
              <a:spcBef>
                <a:spcPts val="0"/>
              </a:spcBef>
              <a:spcAft>
                <a:spcPts val="0"/>
              </a:spcAft>
              <a:buNone/>
            </a:pPr>
            <a:r>
              <a:t/>
            </a:r>
            <a:endParaRPr sz="2700">
              <a:solidFill>
                <a:schemeClr val="dk1"/>
              </a:solidFill>
            </a:endParaRPr>
          </a:p>
        </p:txBody>
      </p:sp>
      <p:sp>
        <p:nvSpPr>
          <p:cNvPr id="69" name="Google Shape;69;p2"/>
          <p:cNvSpPr txBox="1"/>
          <p:nvPr/>
        </p:nvSpPr>
        <p:spPr>
          <a:xfrm>
            <a:off x="6447850" y="337850"/>
            <a:ext cx="7208400" cy="6927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lang="en-US" sz="3300"/>
              <a:t>INTRODUCTION</a:t>
            </a:r>
            <a:endParaRPr b="1" sz="3300"/>
          </a:p>
        </p:txBody>
      </p:sp>
      <p:pic>
        <p:nvPicPr>
          <p:cNvPr id="70" name="Google Shape;70;p2"/>
          <p:cNvPicPr preferRelativeResize="0"/>
          <p:nvPr/>
        </p:nvPicPr>
        <p:blipFill>
          <a:blip r:embed="rId3">
            <a:alphaModFix/>
          </a:blip>
          <a:stretch>
            <a:fillRect/>
          </a:stretch>
        </p:blipFill>
        <p:spPr>
          <a:xfrm>
            <a:off x="11397675" y="4380325"/>
            <a:ext cx="6637625" cy="254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484" name="Shape 484"/>
        <p:cNvGrpSpPr/>
        <p:nvPr/>
      </p:nvGrpSpPr>
      <p:grpSpPr>
        <a:xfrm>
          <a:off x="0" y="0"/>
          <a:ext cx="0" cy="0"/>
          <a:chOff x="0" y="0"/>
          <a:chExt cx="0" cy="0"/>
        </a:xfrm>
      </p:grpSpPr>
      <p:sp>
        <p:nvSpPr>
          <p:cNvPr id="485" name="Google Shape;485;g113d08cb938_2_30"/>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6" name="Google Shape;486;g113d08cb938_2_30"/>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7" name="Google Shape;487;g113d08cb938_2_30"/>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8" name="Google Shape;488;g113d08cb938_2_30"/>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89" name="Google Shape;489;g113d08cb938_2_30"/>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90" name="Google Shape;490;g113d08cb938_2_30"/>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491" name="Google Shape;491;g113d08cb938_2_30"/>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492" name="Google Shape;492;g113d08cb938_2_30"/>
          <p:cNvSpPr txBox="1"/>
          <p:nvPr/>
        </p:nvSpPr>
        <p:spPr>
          <a:xfrm>
            <a:off x="3734050" y="441175"/>
            <a:ext cx="126360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Proteus software - </a:t>
            </a:r>
            <a:r>
              <a:rPr b="1" lang="en-US" sz="3300"/>
              <a:t>MASK DETECTION USING RPi VIDEO</a:t>
            </a:r>
            <a:endParaRPr b="1" i="0" sz="3300" u="none" cap="none" strike="noStrike">
              <a:solidFill>
                <a:srgbClr val="000000"/>
              </a:solidFill>
            </a:endParaRPr>
          </a:p>
        </p:txBody>
      </p:sp>
      <p:sp>
        <p:nvSpPr>
          <p:cNvPr id="493" name="Google Shape;493;g113d08cb938_2_30"/>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494" name="Google Shape;494;g113d08cb938_2_30"/>
          <p:cNvSpPr txBox="1"/>
          <p:nvPr/>
        </p:nvSpPr>
        <p:spPr>
          <a:xfrm>
            <a:off x="1721725" y="2126825"/>
            <a:ext cx="16670100" cy="30324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45720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495" name="Google Shape;495;g113d08cb938_2_30"/>
          <p:cNvPicPr preferRelativeResize="0"/>
          <p:nvPr/>
        </p:nvPicPr>
        <p:blipFill>
          <a:blip r:embed="rId4">
            <a:alphaModFix/>
          </a:blip>
          <a:stretch>
            <a:fillRect/>
          </a:stretch>
        </p:blipFill>
        <p:spPr>
          <a:xfrm>
            <a:off x="859813" y="1510988"/>
            <a:ext cx="7781925" cy="8905875"/>
          </a:xfrm>
          <a:prstGeom prst="rect">
            <a:avLst/>
          </a:prstGeom>
          <a:noFill/>
          <a:ln>
            <a:noFill/>
          </a:ln>
        </p:spPr>
      </p:pic>
      <p:pic>
        <p:nvPicPr>
          <p:cNvPr id="496" name="Google Shape;496;g113d08cb938_2_30"/>
          <p:cNvPicPr preferRelativeResize="0"/>
          <p:nvPr/>
        </p:nvPicPr>
        <p:blipFill>
          <a:blip r:embed="rId5">
            <a:alphaModFix/>
          </a:blip>
          <a:stretch>
            <a:fillRect/>
          </a:stretch>
        </p:blipFill>
        <p:spPr>
          <a:xfrm>
            <a:off x="9668548" y="1724075"/>
            <a:ext cx="9866902" cy="8793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500" name="Shape 500"/>
        <p:cNvGrpSpPr/>
        <p:nvPr/>
      </p:nvGrpSpPr>
      <p:grpSpPr>
        <a:xfrm>
          <a:off x="0" y="0"/>
          <a:ext cx="0" cy="0"/>
          <a:chOff x="0" y="0"/>
          <a:chExt cx="0" cy="0"/>
        </a:xfrm>
      </p:grpSpPr>
      <p:sp>
        <p:nvSpPr>
          <p:cNvPr id="501" name="Google Shape;501;g113d08cb938_3_7"/>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2" name="Google Shape;502;g113d08cb938_3_7"/>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3" name="Google Shape;503;g113d08cb938_3_7"/>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4" name="Google Shape;504;g113d08cb938_3_7"/>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5" name="Google Shape;505;g113d08cb938_3_7"/>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06" name="Google Shape;506;g113d08cb938_3_7"/>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507" name="Google Shape;507;g113d08cb938_3_7"/>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508" name="Google Shape;508;g113d08cb938_3_7"/>
          <p:cNvSpPr txBox="1"/>
          <p:nvPr/>
        </p:nvSpPr>
        <p:spPr>
          <a:xfrm>
            <a:off x="5937250" y="407975"/>
            <a:ext cx="88047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PROTEUS CODE FOR THE SMART DOOR</a:t>
            </a:r>
            <a:endParaRPr b="1" i="0" sz="3300" u="none" cap="none" strike="noStrike">
              <a:solidFill>
                <a:srgbClr val="000000"/>
              </a:solidFill>
            </a:endParaRPr>
          </a:p>
        </p:txBody>
      </p:sp>
      <p:sp>
        <p:nvSpPr>
          <p:cNvPr id="509" name="Google Shape;509;g113d08cb938_3_7"/>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510" name="Google Shape;510;g113d08cb938_3_7"/>
          <p:cNvSpPr txBox="1"/>
          <p:nvPr/>
        </p:nvSpPr>
        <p:spPr>
          <a:xfrm>
            <a:off x="8049775" y="1376125"/>
            <a:ext cx="3810000" cy="30324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highlight>
                  <a:srgbClr val="FFFF00"/>
                </a:highlight>
                <a:latin typeface="Calibri"/>
                <a:ea typeface="Calibri"/>
                <a:cs typeface="Calibri"/>
                <a:sym typeface="Calibri"/>
              </a:rPr>
              <a:t>If mask is detected: </a:t>
            </a:r>
            <a:r>
              <a:rPr lang="en-US" sz="2700">
                <a:highlight>
                  <a:srgbClr val="FFFF00"/>
                </a:highlight>
                <a:latin typeface="Calibri"/>
                <a:ea typeface="Calibri"/>
                <a:cs typeface="Calibri"/>
                <a:sym typeface="Calibri"/>
              </a:rPr>
              <a:t>  </a:t>
            </a: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45720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511" name="Google Shape;511;g113d08cb938_3_7"/>
          <p:cNvPicPr preferRelativeResize="0"/>
          <p:nvPr/>
        </p:nvPicPr>
        <p:blipFill rotWithShape="1">
          <a:blip r:embed="rId4">
            <a:alphaModFix/>
          </a:blip>
          <a:srcRect b="45678" l="7834" r="0" t="4074"/>
          <a:stretch/>
        </p:blipFill>
        <p:spPr>
          <a:xfrm>
            <a:off x="6805350" y="2224175"/>
            <a:ext cx="7086725" cy="3891425"/>
          </a:xfrm>
          <a:prstGeom prst="rect">
            <a:avLst/>
          </a:prstGeom>
          <a:noFill/>
          <a:ln>
            <a:noFill/>
          </a:ln>
        </p:spPr>
      </p:pic>
      <p:sp>
        <p:nvSpPr>
          <p:cNvPr id="512" name="Google Shape;512;g113d08cb938_3_7"/>
          <p:cNvSpPr txBox="1"/>
          <p:nvPr/>
        </p:nvSpPr>
        <p:spPr>
          <a:xfrm>
            <a:off x="7669699" y="8181475"/>
            <a:ext cx="3810000" cy="30324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highlight>
                  <a:srgbClr val="FFFF00"/>
                </a:highlight>
                <a:latin typeface="Calibri"/>
                <a:ea typeface="Calibri"/>
                <a:cs typeface="Calibri"/>
                <a:sym typeface="Calibri"/>
              </a:rPr>
              <a:t>If mask is not detected:   </a:t>
            </a: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45720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513" name="Google Shape;513;g113d08cb938_3_7"/>
          <p:cNvPicPr preferRelativeResize="0"/>
          <p:nvPr/>
        </p:nvPicPr>
        <p:blipFill>
          <a:blip r:embed="rId5">
            <a:alphaModFix/>
          </a:blip>
          <a:stretch>
            <a:fillRect/>
          </a:stretch>
        </p:blipFill>
        <p:spPr>
          <a:xfrm>
            <a:off x="6671675" y="8924050"/>
            <a:ext cx="7363150" cy="1980600"/>
          </a:xfrm>
          <a:prstGeom prst="rect">
            <a:avLst/>
          </a:prstGeom>
          <a:noFill/>
          <a:ln>
            <a:noFill/>
          </a:ln>
        </p:spPr>
      </p:pic>
      <p:cxnSp>
        <p:nvCxnSpPr>
          <p:cNvPr id="514" name="Google Shape;514;g113d08cb938_3_7"/>
          <p:cNvCxnSpPr/>
          <p:nvPr/>
        </p:nvCxnSpPr>
        <p:spPr>
          <a:xfrm flipH="1">
            <a:off x="4766650" y="3455050"/>
            <a:ext cx="1528800" cy="1056900"/>
          </a:xfrm>
          <a:prstGeom prst="straightConnector1">
            <a:avLst/>
          </a:prstGeom>
          <a:noFill/>
          <a:ln cap="flat" cmpd="sng" w="9525">
            <a:solidFill>
              <a:schemeClr val="dk2"/>
            </a:solidFill>
            <a:prstDash val="solid"/>
            <a:round/>
            <a:headEnd len="med" w="med" type="none"/>
            <a:tailEnd len="med" w="med" type="triangle"/>
          </a:ln>
        </p:spPr>
      </p:cxnSp>
      <p:cxnSp>
        <p:nvCxnSpPr>
          <p:cNvPr id="515" name="Google Shape;515;g113d08cb938_3_7"/>
          <p:cNvCxnSpPr/>
          <p:nvPr/>
        </p:nvCxnSpPr>
        <p:spPr>
          <a:xfrm>
            <a:off x="12385475" y="3395050"/>
            <a:ext cx="1506600" cy="1176900"/>
          </a:xfrm>
          <a:prstGeom prst="straightConnector1">
            <a:avLst/>
          </a:prstGeom>
          <a:noFill/>
          <a:ln cap="flat" cmpd="sng" w="9525">
            <a:solidFill>
              <a:schemeClr val="dk2"/>
            </a:solidFill>
            <a:prstDash val="solid"/>
            <a:round/>
            <a:headEnd len="med" w="med" type="none"/>
            <a:tailEnd len="med" w="med" type="triangle"/>
          </a:ln>
        </p:spPr>
      </p:cxnSp>
      <p:sp>
        <p:nvSpPr>
          <p:cNvPr id="516" name="Google Shape;516;g113d08cb938_3_7"/>
          <p:cNvSpPr txBox="1"/>
          <p:nvPr/>
        </p:nvSpPr>
        <p:spPr>
          <a:xfrm>
            <a:off x="1157275" y="4138500"/>
            <a:ext cx="3447000" cy="34479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highlight>
                  <a:srgbClr val="FFFF00"/>
                </a:highlight>
                <a:latin typeface="Calibri"/>
                <a:ea typeface="Calibri"/>
                <a:cs typeface="Calibri"/>
                <a:sym typeface="Calibri"/>
              </a:rPr>
              <a:t>If temperature is in the range:   </a:t>
            </a: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45720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517" name="Google Shape;517;g113d08cb938_3_7"/>
          <p:cNvPicPr preferRelativeResize="0"/>
          <p:nvPr/>
        </p:nvPicPr>
        <p:blipFill rotWithShape="1">
          <a:blip r:embed="rId4">
            <a:alphaModFix/>
          </a:blip>
          <a:srcRect b="0" l="7657" r="20648" t="53531"/>
          <a:stretch/>
        </p:blipFill>
        <p:spPr>
          <a:xfrm>
            <a:off x="331888" y="5283700"/>
            <a:ext cx="5605375" cy="3392425"/>
          </a:xfrm>
          <a:prstGeom prst="rect">
            <a:avLst/>
          </a:prstGeom>
          <a:noFill/>
          <a:ln>
            <a:noFill/>
          </a:ln>
        </p:spPr>
      </p:pic>
      <p:sp>
        <p:nvSpPr>
          <p:cNvPr id="518" name="Google Shape;518;g113d08cb938_3_7"/>
          <p:cNvSpPr txBox="1"/>
          <p:nvPr/>
        </p:nvSpPr>
        <p:spPr>
          <a:xfrm>
            <a:off x="14401975" y="4408513"/>
            <a:ext cx="3447000" cy="34479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highlight>
                  <a:srgbClr val="FFFF00"/>
                </a:highlight>
                <a:latin typeface="Calibri"/>
                <a:ea typeface="Calibri"/>
                <a:cs typeface="Calibri"/>
                <a:sym typeface="Calibri"/>
              </a:rPr>
              <a:t>If temperature is not in the range:   </a:t>
            </a: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45720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pic>
        <p:nvPicPr>
          <p:cNvPr id="519" name="Google Shape;519;g113d08cb938_3_7"/>
          <p:cNvPicPr preferRelativeResize="0"/>
          <p:nvPr/>
        </p:nvPicPr>
        <p:blipFill rotWithShape="1">
          <a:blip r:embed="rId6">
            <a:alphaModFix/>
          </a:blip>
          <a:srcRect b="0" l="0" r="5231" t="3138"/>
          <a:stretch/>
        </p:blipFill>
        <p:spPr>
          <a:xfrm>
            <a:off x="13512750" y="5443737"/>
            <a:ext cx="5605350" cy="260853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3" name="Shape 523"/>
        <p:cNvGrpSpPr/>
        <p:nvPr/>
      </p:nvGrpSpPr>
      <p:grpSpPr>
        <a:xfrm>
          <a:off x="0" y="0"/>
          <a:ext cx="0" cy="0"/>
          <a:chOff x="0" y="0"/>
          <a:chExt cx="0" cy="0"/>
        </a:xfrm>
      </p:grpSpPr>
      <p:sp>
        <p:nvSpPr>
          <p:cNvPr id="524" name="Google Shape;524;g113d08cb938_1_0"/>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5" name="Google Shape;525;g113d08cb938_1_0"/>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6" name="Google Shape;526;g113d08cb938_1_0"/>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7" name="Google Shape;527;g113d08cb938_1_0"/>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8" name="Google Shape;528;g113d08cb938_1_0"/>
          <p:cNvSpPr txBox="1"/>
          <p:nvPr/>
        </p:nvSpPr>
        <p:spPr>
          <a:xfrm>
            <a:off x="5937250" y="407975"/>
            <a:ext cx="88047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Hardware Connections on Proteus</a:t>
            </a:r>
            <a:endParaRPr b="1" i="0" sz="3300" u="none" cap="none" strike="noStrike">
              <a:solidFill>
                <a:srgbClr val="000000"/>
              </a:solidFill>
            </a:endParaRPr>
          </a:p>
        </p:txBody>
      </p:sp>
      <p:sp>
        <p:nvSpPr>
          <p:cNvPr id="529" name="Google Shape;529;g113d08cb938_1_0"/>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pic>
        <p:nvPicPr>
          <p:cNvPr id="530" name="Google Shape;530;g113d08cb938_1_0"/>
          <p:cNvPicPr preferRelativeResize="0"/>
          <p:nvPr/>
        </p:nvPicPr>
        <p:blipFill>
          <a:blip r:embed="rId3">
            <a:alphaModFix/>
          </a:blip>
          <a:stretch>
            <a:fillRect/>
          </a:stretch>
        </p:blipFill>
        <p:spPr>
          <a:xfrm>
            <a:off x="3684525" y="1590925"/>
            <a:ext cx="13174474" cy="9333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34" name="Shape 534"/>
        <p:cNvGrpSpPr/>
        <p:nvPr/>
      </p:nvGrpSpPr>
      <p:grpSpPr>
        <a:xfrm>
          <a:off x="0" y="0"/>
          <a:ext cx="0" cy="0"/>
          <a:chOff x="0" y="0"/>
          <a:chExt cx="0" cy="0"/>
        </a:xfrm>
      </p:grpSpPr>
      <p:sp>
        <p:nvSpPr>
          <p:cNvPr id="535" name="Google Shape;535;g113d08cb938_1_16"/>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6" name="Google Shape;536;g113d08cb938_1_16"/>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7" name="Google Shape;537;g113d08cb938_1_16"/>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8" name="Google Shape;538;g113d08cb938_1_16"/>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39" name="Google Shape;539;g113d08cb938_1_16"/>
          <p:cNvSpPr txBox="1"/>
          <p:nvPr/>
        </p:nvSpPr>
        <p:spPr>
          <a:xfrm>
            <a:off x="5937250" y="407975"/>
            <a:ext cx="88047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Proteus Simulation</a:t>
            </a:r>
            <a:endParaRPr b="1" i="0" sz="3300" u="none" cap="none" strike="noStrike">
              <a:solidFill>
                <a:srgbClr val="000000"/>
              </a:solidFill>
            </a:endParaRPr>
          </a:p>
        </p:txBody>
      </p:sp>
      <p:sp>
        <p:nvSpPr>
          <p:cNvPr id="540" name="Google Shape;540;g113d08cb938_1_16"/>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pic>
        <p:nvPicPr>
          <p:cNvPr id="541" name="Google Shape;541;g113d08cb938_1_16"/>
          <p:cNvPicPr preferRelativeResize="0"/>
          <p:nvPr/>
        </p:nvPicPr>
        <p:blipFill>
          <a:blip r:embed="rId3">
            <a:alphaModFix/>
          </a:blip>
          <a:stretch>
            <a:fillRect/>
          </a:stretch>
        </p:blipFill>
        <p:spPr>
          <a:xfrm>
            <a:off x="2510050" y="1865575"/>
            <a:ext cx="15659100" cy="8515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45" name="Shape 545"/>
        <p:cNvGrpSpPr/>
        <p:nvPr/>
      </p:nvGrpSpPr>
      <p:grpSpPr>
        <a:xfrm>
          <a:off x="0" y="0"/>
          <a:ext cx="0" cy="0"/>
          <a:chOff x="0" y="0"/>
          <a:chExt cx="0" cy="0"/>
        </a:xfrm>
      </p:grpSpPr>
      <p:sp>
        <p:nvSpPr>
          <p:cNvPr id="546" name="Google Shape;546;g113d08cb938_1_39"/>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7" name="Google Shape;547;g113d08cb938_1_39"/>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8" name="Google Shape;548;g113d08cb938_1_39"/>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49" name="Google Shape;549;g113d08cb938_1_39"/>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50" name="Google Shape;550;g113d08cb938_1_39"/>
          <p:cNvSpPr txBox="1"/>
          <p:nvPr/>
        </p:nvSpPr>
        <p:spPr>
          <a:xfrm>
            <a:off x="5937250" y="407975"/>
            <a:ext cx="88047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Proteus Simulation</a:t>
            </a:r>
            <a:endParaRPr b="1" i="0" sz="3300" u="none" cap="none" strike="noStrike">
              <a:solidFill>
                <a:srgbClr val="000000"/>
              </a:solidFill>
            </a:endParaRPr>
          </a:p>
        </p:txBody>
      </p:sp>
      <p:sp>
        <p:nvSpPr>
          <p:cNvPr id="551" name="Google Shape;551;g113d08cb938_1_39"/>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pic>
        <p:nvPicPr>
          <p:cNvPr id="552" name="Google Shape;552;g113d08cb938_1_39"/>
          <p:cNvPicPr preferRelativeResize="0"/>
          <p:nvPr/>
        </p:nvPicPr>
        <p:blipFill>
          <a:blip r:embed="rId3">
            <a:alphaModFix/>
          </a:blip>
          <a:stretch>
            <a:fillRect/>
          </a:stretch>
        </p:blipFill>
        <p:spPr>
          <a:xfrm>
            <a:off x="1476701" y="1373276"/>
            <a:ext cx="8379325" cy="4338150"/>
          </a:xfrm>
          <a:prstGeom prst="rect">
            <a:avLst/>
          </a:prstGeom>
          <a:noFill/>
          <a:ln>
            <a:noFill/>
          </a:ln>
        </p:spPr>
      </p:pic>
      <p:pic>
        <p:nvPicPr>
          <p:cNvPr id="553" name="Google Shape;553;g113d08cb938_1_39"/>
          <p:cNvPicPr preferRelativeResize="0"/>
          <p:nvPr/>
        </p:nvPicPr>
        <p:blipFill>
          <a:blip r:embed="rId4">
            <a:alphaModFix/>
          </a:blip>
          <a:stretch>
            <a:fillRect/>
          </a:stretch>
        </p:blipFill>
        <p:spPr>
          <a:xfrm>
            <a:off x="10171950" y="1376125"/>
            <a:ext cx="8250426" cy="4550625"/>
          </a:xfrm>
          <a:prstGeom prst="rect">
            <a:avLst/>
          </a:prstGeom>
          <a:noFill/>
          <a:ln>
            <a:noFill/>
          </a:ln>
        </p:spPr>
      </p:pic>
      <p:pic>
        <p:nvPicPr>
          <p:cNvPr id="554" name="Google Shape;554;g113d08cb938_1_39"/>
          <p:cNvPicPr preferRelativeResize="0"/>
          <p:nvPr/>
        </p:nvPicPr>
        <p:blipFill>
          <a:blip r:embed="rId5">
            <a:alphaModFix/>
          </a:blip>
          <a:stretch>
            <a:fillRect/>
          </a:stretch>
        </p:blipFill>
        <p:spPr>
          <a:xfrm>
            <a:off x="5599625" y="6294592"/>
            <a:ext cx="8250426" cy="449905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58" name="Shape 558"/>
        <p:cNvGrpSpPr/>
        <p:nvPr/>
      </p:nvGrpSpPr>
      <p:grpSpPr>
        <a:xfrm>
          <a:off x="0" y="0"/>
          <a:ext cx="0" cy="0"/>
          <a:chOff x="0" y="0"/>
          <a:chExt cx="0" cy="0"/>
        </a:xfrm>
      </p:grpSpPr>
      <p:sp>
        <p:nvSpPr>
          <p:cNvPr id="559" name="Google Shape;559;g113d08cb938_1_52"/>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0" name="Google Shape;560;g113d08cb938_1_52"/>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1" name="Google Shape;561;g113d08cb938_1_52"/>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2" name="Google Shape;562;g113d08cb938_1_52"/>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63" name="Google Shape;563;g113d08cb938_1_52"/>
          <p:cNvSpPr txBox="1"/>
          <p:nvPr/>
        </p:nvSpPr>
        <p:spPr>
          <a:xfrm>
            <a:off x="5937250" y="407975"/>
            <a:ext cx="88047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Proteus Simulation</a:t>
            </a:r>
            <a:endParaRPr b="1" i="0" sz="3300" u="none" cap="none" strike="noStrike">
              <a:solidFill>
                <a:srgbClr val="000000"/>
              </a:solidFill>
            </a:endParaRPr>
          </a:p>
        </p:txBody>
      </p:sp>
      <p:sp>
        <p:nvSpPr>
          <p:cNvPr id="564" name="Google Shape;564;g113d08cb938_1_52"/>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pic>
        <p:nvPicPr>
          <p:cNvPr id="565" name="Google Shape;565;g113d08cb938_1_52"/>
          <p:cNvPicPr preferRelativeResize="0"/>
          <p:nvPr/>
        </p:nvPicPr>
        <p:blipFill>
          <a:blip r:embed="rId3">
            <a:alphaModFix/>
          </a:blip>
          <a:stretch>
            <a:fillRect/>
          </a:stretch>
        </p:blipFill>
        <p:spPr>
          <a:xfrm>
            <a:off x="1822450" y="1614531"/>
            <a:ext cx="7829651" cy="4177875"/>
          </a:xfrm>
          <a:prstGeom prst="rect">
            <a:avLst/>
          </a:prstGeom>
          <a:noFill/>
          <a:ln>
            <a:noFill/>
          </a:ln>
        </p:spPr>
      </p:pic>
      <p:pic>
        <p:nvPicPr>
          <p:cNvPr id="566" name="Google Shape;566;g113d08cb938_1_52"/>
          <p:cNvPicPr preferRelativeResize="0"/>
          <p:nvPr/>
        </p:nvPicPr>
        <p:blipFill>
          <a:blip r:embed="rId4">
            <a:alphaModFix/>
          </a:blip>
          <a:stretch>
            <a:fillRect/>
          </a:stretch>
        </p:blipFill>
        <p:spPr>
          <a:xfrm>
            <a:off x="10339994" y="1514725"/>
            <a:ext cx="7986925" cy="4330400"/>
          </a:xfrm>
          <a:prstGeom prst="rect">
            <a:avLst/>
          </a:prstGeom>
          <a:noFill/>
          <a:ln>
            <a:noFill/>
          </a:ln>
        </p:spPr>
      </p:pic>
      <p:pic>
        <p:nvPicPr>
          <p:cNvPr id="567" name="Google Shape;567;g113d08cb938_1_52"/>
          <p:cNvPicPr preferRelativeResize="0"/>
          <p:nvPr/>
        </p:nvPicPr>
        <p:blipFill>
          <a:blip r:embed="rId5">
            <a:alphaModFix/>
          </a:blip>
          <a:stretch>
            <a:fillRect/>
          </a:stretch>
        </p:blipFill>
        <p:spPr>
          <a:xfrm>
            <a:off x="6137219" y="6167658"/>
            <a:ext cx="7829651" cy="434301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571" name="Shape 571"/>
        <p:cNvGrpSpPr/>
        <p:nvPr/>
      </p:nvGrpSpPr>
      <p:grpSpPr>
        <a:xfrm>
          <a:off x="0" y="0"/>
          <a:ext cx="0" cy="0"/>
          <a:chOff x="0" y="0"/>
          <a:chExt cx="0" cy="0"/>
        </a:xfrm>
      </p:grpSpPr>
      <p:sp>
        <p:nvSpPr>
          <p:cNvPr id="572" name="Google Shape;572;g11a47e582df_0_19"/>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3" name="Google Shape;573;g11a47e582df_0_19"/>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4" name="Google Shape;574;g11a47e582df_0_19"/>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5" name="Google Shape;575;g11a47e582df_0_19"/>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6" name="Google Shape;576;g11a47e582df_0_19"/>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77" name="Google Shape;577;g11a47e582df_0_19"/>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578" name="Google Shape;578;g11a47e582df_0_19"/>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579" name="Google Shape;579;g11a47e582df_0_19"/>
          <p:cNvSpPr txBox="1"/>
          <p:nvPr/>
        </p:nvSpPr>
        <p:spPr>
          <a:xfrm>
            <a:off x="5937250" y="407975"/>
            <a:ext cx="88047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Rpi CODE </a:t>
            </a:r>
            <a:endParaRPr b="1" i="0" sz="3300" u="none" cap="none" strike="noStrike">
              <a:solidFill>
                <a:srgbClr val="000000"/>
              </a:solidFill>
            </a:endParaRPr>
          </a:p>
        </p:txBody>
      </p:sp>
      <p:sp>
        <p:nvSpPr>
          <p:cNvPr id="580" name="Google Shape;580;g11a47e582df_0_19"/>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584" name="Shape 584"/>
        <p:cNvGrpSpPr/>
        <p:nvPr/>
      </p:nvGrpSpPr>
      <p:grpSpPr>
        <a:xfrm>
          <a:off x="0" y="0"/>
          <a:ext cx="0" cy="0"/>
          <a:chOff x="0" y="0"/>
          <a:chExt cx="0" cy="0"/>
        </a:xfrm>
      </p:grpSpPr>
      <p:sp>
        <p:nvSpPr>
          <p:cNvPr id="585" name="Google Shape;585;g113d08cb938_5_0"/>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6" name="Google Shape;586;g113d08cb938_5_0"/>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7" name="Google Shape;587;g113d08cb938_5_0"/>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8" name="Google Shape;588;g113d08cb938_5_0"/>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89" name="Google Shape;589;g113d08cb938_5_0"/>
          <p:cNvSpPr txBox="1"/>
          <p:nvPr/>
        </p:nvSpPr>
        <p:spPr>
          <a:xfrm>
            <a:off x="5937250" y="407975"/>
            <a:ext cx="88047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Hardware Connections - Circuit Diagram  </a:t>
            </a:r>
            <a:endParaRPr b="1" i="0" sz="3300" u="none" cap="none" strike="noStrike">
              <a:solidFill>
                <a:srgbClr val="000000"/>
              </a:solidFill>
            </a:endParaRPr>
          </a:p>
        </p:txBody>
      </p:sp>
      <p:sp>
        <p:nvSpPr>
          <p:cNvPr id="590" name="Google Shape;590;g113d08cb938_5_0"/>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pic>
        <p:nvPicPr>
          <p:cNvPr id="591" name="Google Shape;591;g113d08cb938_5_0"/>
          <p:cNvPicPr preferRelativeResize="0"/>
          <p:nvPr/>
        </p:nvPicPr>
        <p:blipFill>
          <a:blip r:embed="rId3">
            <a:alphaModFix/>
          </a:blip>
          <a:stretch>
            <a:fillRect/>
          </a:stretch>
        </p:blipFill>
        <p:spPr>
          <a:xfrm>
            <a:off x="993988" y="1962238"/>
            <a:ext cx="18116125" cy="76325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595" name="Shape 595"/>
        <p:cNvGrpSpPr/>
        <p:nvPr/>
      </p:nvGrpSpPr>
      <p:grpSpPr>
        <a:xfrm>
          <a:off x="0" y="0"/>
          <a:ext cx="0" cy="0"/>
          <a:chOff x="0" y="0"/>
          <a:chExt cx="0" cy="0"/>
        </a:xfrm>
      </p:grpSpPr>
      <p:sp>
        <p:nvSpPr>
          <p:cNvPr id="596" name="Google Shape;596;g11a47e582df_0_34"/>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7" name="Google Shape;597;g11a47e582df_0_34"/>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8" name="Google Shape;598;g11a47e582df_0_34"/>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99" name="Google Shape;599;g11a47e582df_0_34"/>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0" name="Google Shape;600;g11a47e582df_0_34"/>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01" name="Google Shape;601;g11a47e582df_0_34"/>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602" name="Google Shape;602;g11a47e582df_0_34"/>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603" name="Google Shape;603;g11a47e582df_0_34"/>
          <p:cNvSpPr txBox="1"/>
          <p:nvPr/>
        </p:nvSpPr>
        <p:spPr>
          <a:xfrm>
            <a:off x="5937250" y="407975"/>
            <a:ext cx="88047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Hardware Connections  </a:t>
            </a:r>
            <a:endParaRPr b="1" i="0" sz="3300" u="none" cap="none" strike="noStrike">
              <a:solidFill>
                <a:srgbClr val="000000"/>
              </a:solidFill>
            </a:endParaRPr>
          </a:p>
        </p:txBody>
      </p:sp>
      <p:sp>
        <p:nvSpPr>
          <p:cNvPr id="604" name="Google Shape;604;g11a47e582df_0_34"/>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pic>
        <p:nvPicPr>
          <p:cNvPr id="605" name="Google Shape;605;g11a47e582df_0_34"/>
          <p:cNvPicPr preferRelativeResize="0"/>
          <p:nvPr/>
        </p:nvPicPr>
        <p:blipFill>
          <a:blip r:embed="rId4">
            <a:alphaModFix/>
          </a:blip>
          <a:stretch>
            <a:fillRect/>
          </a:stretch>
        </p:blipFill>
        <p:spPr>
          <a:xfrm>
            <a:off x="3756114" y="1376126"/>
            <a:ext cx="12591974" cy="9443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609" name="Shape 609"/>
        <p:cNvGrpSpPr/>
        <p:nvPr/>
      </p:nvGrpSpPr>
      <p:grpSpPr>
        <a:xfrm>
          <a:off x="0" y="0"/>
          <a:ext cx="0" cy="0"/>
          <a:chOff x="0" y="0"/>
          <a:chExt cx="0" cy="0"/>
        </a:xfrm>
      </p:grpSpPr>
      <p:sp>
        <p:nvSpPr>
          <p:cNvPr id="610" name="Google Shape;610;g11a47e582df_2_1"/>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1" name="Google Shape;611;g11a47e582df_2_1"/>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2" name="Google Shape;612;g11a47e582df_2_1"/>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3" name="Google Shape;613;g11a47e582df_2_1"/>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4" name="Google Shape;614;g11a47e582df_2_1"/>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15" name="Google Shape;615;g11a47e582df_2_1"/>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616" name="Google Shape;616;g11a47e582df_2_1"/>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617" name="Google Shape;617;g11a47e582df_2_1"/>
          <p:cNvSpPr txBox="1"/>
          <p:nvPr/>
        </p:nvSpPr>
        <p:spPr>
          <a:xfrm>
            <a:off x="3744450" y="407975"/>
            <a:ext cx="12474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Sending Temperature Data to the ThingSpeak Cloud</a:t>
            </a:r>
            <a:r>
              <a:rPr b="1" lang="en-US" sz="3300"/>
              <a:t>  </a:t>
            </a:r>
            <a:endParaRPr b="1" i="0" sz="3300" u="none" cap="none" strike="noStrike">
              <a:solidFill>
                <a:srgbClr val="000000"/>
              </a:solidFill>
            </a:endParaRPr>
          </a:p>
        </p:txBody>
      </p:sp>
      <p:sp>
        <p:nvSpPr>
          <p:cNvPr id="618" name="Google Shape;618;g11a47e582df_2_1"/>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pic>
        <p:nvPicPr>
          <p:cNvPr id="619" name="Google Shape;619;g11a47e582df_2_1"/>
          <p:cNvPicPr preferRelativeResize="0"/>
          <p:nvPr/>
        </p:nvPicPr>
        <p:blipFill rotWithShape="1">
          <a:blip r:embed="rId4">
            <a:alphaModFix/>
          </a:blip>
          <a:srcRect b="32670" l="11346" r="53924" t="37759"/>
          <a:stretch/>
        </p:blipFill>
        <p:spPr>
          <a:xfrm>
            <a:off x="4460075" y="3038783"/>
            <a:ext cx="11759050" cy="56318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74" name="Shape 74"/>
        <p:cNvGrpSpPr/>
        <p:nvPr/>
      </p:nvGrpSpPr>
      <p:grpSpPr>
        <a:xfrm>
          <a:off x="0" y="0"/>
          <a:ext cx="0" cy="0"/>
          <a:chOff x="0" y="0"/>
          <a:chExt cx="0" cy="0"/>
        </a:xfrm>
      </p:grpSpPr>
      <p:sp>
        <p:nvSpPr>
          <p:cNvPr id="75" name="Google Shape;75;g133c13d9279_0_66"/>
          <p:cNvSpPr txBox="1"/>
          <p:nvPr/>
        </p:nvSpPr>
        <p:spPr>
          <a:xfrm>
            <a:off x="-50" y="-25"/>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6" name="Google Shape;76;g133c13d9279_0_66"/>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7" name="Google Shape;77;g133c13d9279_0_66"/>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8" name="Google Shape;78;g133c13d9279_0_66"/>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9" name="Google Shape;79;g133c13d9279_0_66"/>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80" name="Google Shape;80;g133c13d9279_0_66"/>
          <p:cNvSpPr txBox="1"/>
          <p:nvPr/>
        </p:nvSpPr>
        <p:spPr>
          <a:xfrm>
            <a:off x="6447850" y="337850"/>
            <a:ext cx="7208400" cy="6927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lang="en-US" sz="3300"/>
              <a:t>ACTION PLAN</a:t>
            </a:r>
            <a:endParaRPr b="1" sz="3300"/>
          </a:p>
        </p:txBody>
      </p:sp>
      <p:pic>
        <p:nvPicPr>
          <p:cNvPr id="81" name="Google Shape;81;g133c13d9279_0_66"/>
          <p:cNvPicPr preferRelativeResize="0"/>
          <p:nvPr/>
        </p:nvPicPr>
        <p:blipFill rotWithShape="1">
          <a:blip r:embed="rId3">
            <a:alphaModFix/>
          </a:blip>
          <a:srcRect b="0" l="0" r="0" t="0"/>
          <a:stretch/>
        </p:blipFill>
        <p:spPr>
          <a:xfrm>
            <a:off x="622300" y="2465363"/>
            <a:ext cx="18859500" cy="63436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623" name="Shape 623"/>
        <p:cNvGrpSpPr/>
        <p:nvPr/>
      </p:nvGrpSpPr>
      <p:grpSpPr>
        <a:xfrm>
          <a:off x="0" y="0"/>
          <a:ext cx="0" cy="0"/>
          <a:chOff x="0" y="0"/>
          <a:chExt cx="0" cy="0"/>
        </a:xfrm>
      </p:grpSpPr>
      <p:sp>
        <p:nvSpPr>
          <p:cNvPr id="624" name="Google Shape;624;g11a47e582df_0_48"/>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5" name="Google Shape;625;g11a47e582df_0_48"/>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6" name="Google Shape;626;g11a47e582df_0_48"/>
          <p:cNvSpPr txBox="1"/>
          <p:nvPr/>
        </p:nvSpPr>
        <p:spPr>
          <a:xfrm>
            <a:off x="1004887" y="301625"/>
            <a:ext cx="708000" cy="709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7" name="Google Shape;627;g11a47e582df_0_48"/>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8" name="Google Shape;628;g11a47e582df_0_48"/>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629" name="Google Shape;629;g11a47e582df_0_48"/>
          <p:cNvSpPr txBox="1"/>
          <p:nvPr/>
        </p:nvSpPr>
        <p:spPr>
          <a:xfrm>
            <a:off x="1822450" y="438150"/>
            <a:ext cx="1371600" cy="538200"/>
          </a:xfrm>
          <a:prstGeom prst="rect">
            <a:avLst/>
          </a:prstGeom>
          <a:noFill/>
          <a:ln>
            <a:noFill/>
          </a:ln>
        </p:spPr>
        <p:txBody>
          <a:bodyPr anchorCtr="0" anchor="t" bIns="0" lIns="0" spcFirstLastPara="1" rIns="0" wrap="square" tIns="17125">
            <a:spAutoFit/>
          </a:bodyPr>
          <a:lstStyle/>
          <a:p>
            <a:pPr indent="0" lvl="0" marL="12700" marR="0" rtl="0" algn="l">
              <a:lnSpc>
                <a:spcPct val="106250"/>
              </a:lnSpc>
              <a:spcBef>
                <a:spcPts val="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RV College of</a:t>
            </a:r>
            <a:endParaRPr b="0" i="0" sz="1400" u="none" cap="none" strike="noStrike">
              <a:solidFill>
                <a:srgbClr val="000000"/>
              </a:solidFill>
              <a:latin typeface="Arial"/>
              <a:ea typeface="Arial"/>
              <a:cs typeface="Arial"/>
              <a:sym typeface="Arial"/>
            </a:endParaRPr>
          </a:p>
          <a:p>
            <a:pPr indent="0" lvl="0" marL="12700" marR="0" rtl="0" algn="l">
              <a:lnSpc>
                <a:spcPct val="106250"/>
              </a:lnSpc>
              <a:spcBef>
                <a:spcPts val="100"/>
              </a:spcBef>
              <a:spcAft>
                <a:spcPts val="0"/>
              </a:spcAft>
              <a:buClr>
                <a:srgbClr val="231F20"/>
              </a:buClr>
              <a:buSzPts val="1600"/>
              <a:buFont typeface="Helvetica Neue"/>
              <a:buNone/>
            </a:pPr>
            <a:r>
              <a:rPr b="1" i="0" lang="en-US" sz="1600" u="none" cap="none" strike="noStrike">
                <a:solidFill>
                  <a:srgbClr val="231F20"/>
                </a:solidFill>
                <a:latin typeface="Helvetica Neue"/>
                <a:ea typeface="Helvetica Neue"/>
                <a:cs typeface="Helvetica Neue"/>
                <a:sym typeface="Helvetica Neue"/>
              </a:rPr>
              <a:t>Engineering </a:t>
            </a:r>
            <a:endParaRPr b="0" i="0" sz="1400" u="none" cap="none" strike="noStrike">
              <a:solidFill>
                <a:srgbClr val="000000"/>
              </a:solidFill>
              <a:latin typeface="Arial"/>
              <a:ea typeface="Arial"/>
              <a:cs typeface="Arial"/>
              <a:sym typeface="Arial"/>
            </a:endParaRPr>
          </a:p>
        </p:txBody>
      </p:sp>
      <p:sp>
        <p:nvSpPr>
          <p:cNvPr id="630" name="Google Shape;630;g11a47e582df_0_48"/>
          <p:cNvSpPr txBox="1"/>
          <p:nvPr>
            <p:ph type="title"/>
          </p:nvPr>
        </p:nvSpPr>
        <p:spPr>
          <a:xfrm>
            <a:off x="15843250" y="407987"/>
            <a:ext cx="3679800" cy="4617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422C75"/>
              </a:buClr>
              <a:buSzPts val="3000"/>
              <a:buFont typeface="Playfair Display"/>
              <a:buNone/>
            </a:pPr>
            <a:r>
              <a:rPr b="0" i="1" lang="en-US" sz="3000" u="none">
                <a:solidFill>
                  <a:srgbClr val="422C75"/>
                </a:solidFill>
                <a:latin typeface="Playfair Display"/>
                <a:ea typeface="Playfair Display"/>
                <a:cs typeface="Playfair Display"/>
                <a:sym typeface="Playfair Display"/>
              </a:rPr>
              <a:t>Go, change the world</a:t>
            </a:r>
            <a:endParaRPr/>
          </a:p>
        </p:txBody>
      </p:sp>
      <p:sp>
        <p:nvSpPr>
          <p:cNvPr id="631" name="Google Shape;631;g11a47e582df_0_48"/>
          <p:cNvSpPr txBox="1"/>
          <p:nvPr/>
        </p:nvSpPr>
        <p:spPr>
          <a:xfrm>
            <a:off x="5937250" y="407975"/>
            <a:ext cx="88047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THINGSPEAK CLOUD</a:t>
            </a:r>
            <a:r>
              <a:rPr b="1" lang="en-US" sz="3300"/>
              <a:t> </a:t>
            </a:r>
            <a:endParaRPr b="1" i="0" sz="3300" u="none" cap="none" strike="noStrike">
              <a:solidFill>
                <a:srgbClr val="000000"/>
              </a:solidFill>
            </a:endParaRPr>
          </a:p>
        </p:txBody>
      </p:sp>
      <p:sp>
        <p:nvSpPr>
          <p:cNvPr id="632" name="Google Shape;632;g11a47e582df_0_48"/>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showMasterSp="0">
  <p:cSld>
    <p:spTree>
      <p:nvGrpSpPr>
        <p:cNvPr id="85" name="Shape 85"/>
        <p:cNvGrpSpPr/>
        <p:nvPr/>
      </p:nvGrpSpPr>
      <p:grpSpPr>
        <a:xfrm>
          <a:off x="0" y="0"/>
          <a:ext cx="0" cy="0"/>
          <a:chOff x="0" y="0"/>
          <a:chExt cx="0" cy="0"/>
        </a:xfrm>
      </p:grpSpPr>
      <p:sp>
        <p:nvSpPr>
          <p:cNvPr id="86" name="Google Shape;86;g133c13d9279_0_31"/>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7" name="Google Shape;87;g133c13d9279_0_31"/>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8" name="Google Shape;88;g133c13d9279_0_31"/>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89" name="Google Shape;89;g133c13d9279_0_31"/>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0" name="Google Shape;90;g133c13d9279_0_31"/>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91" name="Google Shape;91;g133c13d9279_0_31"/>
          <p:cNvSpPr txBox="1"/>
          <p:nvPr/>
        </p:nvSpPr>
        <p:spPr>
          <a:xfrm>
            <a:off x="6447850" y="337850"/>
            <a:ext cx="7208400" cy="6927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ctr">
              <a:spcBef>
                <a:spcPts val="0"/>
              </a:spcBef>
              <a:spcAft>
                <a:spcPts val="0"/>
              </a:spcAft>
              <a:buNone/>
            </a:pPr>
            <a:r>
              <a:rPr b="1" lang="en-US" sz="3300"/>
              <a:t>INTRODUCTION</a:t>
            </a:r>
            <a:endParaRPr b="1" sz="3300"/>
          </a:p>
        </p:txBody>
      </p:sp>
      <p:pic>
        <p:nvPicPr>
          <p:cNvPr id="92" name="Google Shape;92;g133c13d9279_0_31"/>
          <p:cNvPicPr preferRelativeResize="0"/>
          <p:nvPr/>
        </p:nvPicPr>
        <p:blipFill>
          <a:blip r:embed="rId3">
            <a:alphaModFix/>
          </a:blip>
          <a:stretch>
            <a:fillRect/>
          </a:stretch>
        </p:blipFill>
        <p:spPr>
          <a:xfrm>
            <a:off x="1527175" y="2935288"/>
            <a:ext cx="17049750" cy="5438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6" name="Shape 96"/>
        <p:cNvGrpSpPr/>
        <p:nvPr/>
      </p:nvGrpSpPr>
      <p:grpSpPr>
        <a:xfrm>
          <a:off x="0" y="0"/>
          <a:ext cx="0" cy="0"/>
          <a:chOff x="0" y="0"/>
          <a:chExt cx="0" cy="0"/>
        </a:xfrm>
      </p:grpSpPr>
      <p:sp>
        <p:nvSpPr>
          <p:cNvPr id="97" name="Google Shape;97;p3"/>
          <p:cNvSpPr txBox="1"/>
          <p:nvPr/>
        </p:nvSpPr>
        <p:spPr>
          <a:xfrm>
            <a:off x="0" y="0"/>
            <a:ext cx="20104101" cy="11309350"/>
          </a:xfrm>
          <a:prstGeom prst="rect">
            <a:avLst/>
          </a:prstGeom>
          <a:solidFill>
            <a:schemeClr val="lt1">
              <a:alpha val="98039"/>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8" name="Google Shape;98;p3"/>
          <p:cNvSpPr/>
          <p:nvPr/>
        </p:nvSpPr>
        <p:spPr>
          <a:xfrm>
            <a:off x="1008062" y="1192212"/>
            <a:ext cx="18527712"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99" name="Google Shape;99;p3"/>
          <p:cNvSpPr/>
          <p:nvPr/>
        </p:nvSpPr>
        <p:spPr>
          <a:xfrm>
            <a:off x="2982912" y="712787"/>
            <a:ext cx="57150" cy="5715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0" name="Google Shape;100;p3"/>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01" name="Google Shape;101;p3"/>
          <p:cNvSpPr txBox="1"/>
          <p:nvPr/>
        </p:nvSpPr>
        <p:spPr>
          <a:xfrm>
            <a:off x="5937250" y="407987"/>
            <a:ext cx="7467600" cy="6309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500"/>
              <a:t>OBJECTIVES</a:t>
            </a:r>
            <a:endParaRPr b="1" i="0" sz="4100" u="none" cap="none" strike="noStrike">
              <a:solidFill>
                <a:srgbClr val="000000"/>
              </a:solidFill>
            </a:endParaRPr>
          </a:p>
        </p:txBody>
      </p:sp>
      <p:sp>
        <p:nvSpPr>
          <p:cNvPr id="102" name="Google Shape;102;p3"/>
          <p:cNvSpPr txBox="1"/>
          <p:nvPr/>
        </p:nvSpPr>
        <p:spPr>
          <a:xfrm>
            <a:off x="1008048" y="2343200"/>
            <a:ext cx="16731300" cy="3955800"/>
          </a:xfrm>
          <a:prstGeom prst="rect">
            <a:avLst/>
          </a:prstGeom>
          <a:noFill/>
          <a:ln>
            <a:noFill/>
          </a:ln>
        </p:spPr>
        <p:txBody>
          <a:bodyPr anchorCtr="0" anchor="t" bIns="45700" lIns="91425" spcFirstLastPara="1" rIns="91425" wrap="square" tIns="45700">
            <a:spAutoFit/>
          </a:bodyPr>
          <a:lstStyle/>
          <a:p>
            <a:pPr indent="-514350" lvl="0" marL="457200" marR="0" rtl="0" algn="l">
              <a:lnSpc>
                <a:spcPct val="150000"/>
              </a:lnSpc>
              <a:spcBef>
                <a:spcPts val="0"/>
              </a:spcBef>
              <a:spcAft>
                <a:spcPts val="0"/>
              </a:spcAft>
              <a:buClr>
                <a:schemeClr val="dk1"/>
              </a:buClr>
              <a:buSzPts val="3700"/>
              <a:buFont typeface="Arial"/>
              <a:buChar char="•"/>
            </a:pPr>
            <a:r>
              <a:rPr lang="en-US" sz="2300"/>
              <a:t>To design a smart door which performs the important functions:</a:t>
            </a:r>
            <a:endParaRPr sz="2300"/>
          </a:p>
          <a:p>
            <a:pPr indent="-374650" lvl="1" marL="914400" marR="0" rtl="0" algn="l">
              <a:lnSpc>
                <a:spcPct val="150000"/>
              </a:lnSpc>
              <a:spcBef>
                <a:spcPts val="0"/>
              </a:spcBef>
              <a:spcAft>
                <a:spcPts val="0"/>
              </a:spcAft>
              <a:buSzPts val="2300"/>
              <a:buChar char="○"/>
            </a:pPr>
            <a:r>
              <a:rPr lang="en-US" sz="2300"/>
              <a:t>Face Mask Detection</a:t>
            </a:r>
            <a:endParaRPr sz="2300"/>
          </a:p>
          <a:p>
            <a:pPr indent="-374650" lvl="1" marL="914400" marR="0" rtl="0" algn="l">
              <a:lnSpc>
                <a:spcPct val="150000"/>
              </a:lnSpc>
              <a:spcBef>
                <a:spcPts val="0"/>
              </a:spcBef>
              <a:spcAft>
                <a:spcPts val="0"/>
              </a:spcAft>
              <a:buSzPts val="2300"/>
              <a:buChar char="○"/>
            </a:pPr>
            <a:r>
              <a:rPr lang="en-US" sz="2300"/>
              <a:t>Contactless Temperature Screening</a:t>
            </a:r>
            <a:endParaRPr sz="2300"/>
          </a:p>
          <a:p>
            <a:pPr indent="-374650" lvl="1" marL="914400" marR="0" rtl="0" algn="l">
              <a:lnSpc>
                <a:spcPct val="150000"/>
              </a:lnSpc>
              <a:spcBef>
                <a:spcPts val="0"/>
              </a:spcBef>
              <a:spcAft>
                <a:spcPts val="0"/>
              </a:spcAft>
              <a:buSzPts val="2300"/>
              <a:buChar char="○"/>
            </a:pPr>
            <a:r>
              <a:rPr lang="en-US" sz="2300"/>
              <a:t>Automatic Hand Sanitization</a:t>
            </a:r>
            <a:endParaRPr sz="2300"/>
          </a:p>
          <a:p>
            <a:pPr indent="-374650" lvl="1" marL="914400" marR="0" rtl="0" algn="l">
              <a:lnSpc>
                <a:spcPct val="150000"/>
              </a:lnSpc>
              <a:spcBef>
                <a:spcPts val="0"/>
              </a:spcBef>
              <a:spcAft>
                <a:spcPts val="0"/>
              </a:spcAft>
              <a:buSzPts val="2300"/>
              <a:buChar char="○"/>
            </a:pPr>
            <a:r>
              <a:rPr lang="en-US" sz="2300"/>
              <a:t>User friendly V\visual instructions on LCD Screen</a:t>
            </a:r>
            <a:endParaRPr sz="2300"/>
          </a:p>
          <a:p>
            <a:pPr indent="0" lvl="0" marL="914400" marR="0" rtl="0" algn="l">
              <a:lnSpc>
                <a:spcPct val="150000"/>
              </a:lnSpc>
              <a:spcBef>
                <a:spcPts val="0"/>
              </a:spcBef>
              <a:spcAft>
                <a:spcPts val="0"/>
              </a:spcAft>
              <a:buNone/>
            </a:pPr>
            <a:r>
              <a:rPr lang="en-US" sz="2300"/>
              <a:t>using Raspberry Pi</a:t>
            </a:r>
            <a:endParaRPr sz="2300"/>
          </a:p>
          <a:p>
            <a:pPr indent="-374650" lvl="0" marL="457200" marR="0" rtl="0" algn="l">
              <a:lnSpc>
                <a:spcPct val="150000"/>
              </a:lnSpc>
              <a:spcBef>
                <a:spcPts val="0"/>
              </a:spcBef>
              <a:spcAft>
                <a:spcPts val="0"/>
              </a:spcAft>
              <a:buSzPts val="2300"/>
              <a:buChar char="●"/>
            </a:pPr>
            <a:r>
              <a:rPr lang="en-US" sz="2300"/>
              <a:t>To develop a user friendly interface using Tkinter library in Python</a:t>
            </a:r>
            <a:endParaRPr sz="2300"/>
          </a:p>
        </p:txBody>
      </p:sp>
      <p:sp>
        <p:nvSpPr>
          <p:cNvPr id="103" name="Google Shape;103;p3"/>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104" name="Google Shape;104;p3"/>
          <p:cNvSpPr txBox="1"/>
          <p:nvPr/>
        </p:nvSpPr>
        <p:spPr>
          <a:xfrm>
            <a:off x="1540350" y="1789100"/>
            <a:ext cx="3777300" cy="5541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US" sz="2400"/>
              <a:t>CURRENT:</a:t>
            </a:r>
            <a:endParaRPr b="1"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8" name="Shape 108"/>
        <p:cNvGrpSpPr/>
        <p:nvPr/>
      </p:nvGrpSpPr>
      <p:grpSpPr>
        <a:xfrm>
          <a:off x="0" y="0"/>
          <a:ext cx="0" cy="0"/>
          <a:chOff x="0" y="0"/>
          <a:chExt cx="0" cy="0"/>
        </a:xfrm>
      </p:grpSpPr>
      <p:sp>
        <p:nvSpPr>
          <p:cNvPr id="109" name="Google Shape;109;g1095a8a4dfb_0_1"/>
          <p:cNvSpPr txBox="1"/>
          <p:nvPr/>
        </p:nvSpPr>
        <p:spPr>
          <a:xfrm>
            <a:off x="0" y="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0" name="Google Shape;110;g1095a8a4dfb_0_1"/>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1" name="Google Shape;111;g1095a8a4dfb_0_1"/>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2" name="Google Shape;112;g1095a8a4dfb_0_1"/>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13" name="Google Shape;113;g1095a8a4dfb_0_1"/>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COMPONENTS</a:t>
            </a:r>
            <a:endParaRPr b="1" i="0" sz="3300" u="none" cap="none" strike="noStrike">
              <a:solidFill>
                <a:srgbClr val="000000"/>
              </a:solidFill>
            </a:endParaRPr>
          </a:p>
        </p:txBody>
      </p:sp>
      <p:sp>
        <p:nvSpPr>
          <p:cNvPr id="114" name="Google Shape;114;g1095a8a4dfb_0_1"/>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115" name="Google Shape;115;g1095a8a4dfb_0_1"/>
          <p:cNvSpPr txBox="1"/>
          <p:nvPr/>
        </p:nvSpPr>
        <p:spPr>
          <a:xfrm>
            <a:off x="1721725" y="2126825"/>
            <a:ext cx="16670100" cy="3032400"/>
          </a:xfrm>
          <a:prstGeom prst="rect">
            <a:avLst/>
          </a:prstGeom>
          <a:solidFill>
            <a:schemeClr val="lt1">
              <a:alpha val="98040"/>
            </a:schemeClr>
          </a:solidFill>
          <a:ln cap="flat" cmpd="sng" w="76200">
            <a:solidFill>
              <a:schemeClr val="lt1"/>
            </a:solidFill>
            <a:prstDash val="solid"/>
            <a:miter lim="8000"/>
            <a:headEnd len="sm" w="sm" type="none"/>
            <a:tailEnd len="sm" w="sm" type="none"/>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latin typeface="Calibri"/>
                <a:ea typeface="Calibri"/>
                <a:cs typeface="Calibri"/>
                <a:sym typeface="Calibri"/>
              </a:rPr>
              <a:t>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700">
              <a:latin typeface="Calibri"/>
              <a:ea typeface="Calibri"/>
              <a:cs typeface="Calibri"/>
              <a:sym typeface="Calibri"/>
            </a:endParaRPr>
          </a:p>
          <a:p>
            <a:pPr indent="0" lvl="0" marL="457200" rtl="0" algn="l">
              <a:spcBef>
                <a:spcPts val="0"/>
              </a:spcBef>
              <a:spcAft>
                <a:spcPts val="0"/>
              </a:spcAft>
              <a:buNone/>
            </a:pPr>
            <a:r>
              <a:t/>
            </a:r>
            <a:endParaRPr sz="2700">
              <a:latin typeface="Calibri"/>
              <a:ea typeface="Calibri"/>
              <a:cs typeface="Calibri"/>
              <a:sym typeface="Calibri"/>
            </a:endParaRPr>
          </a:p>
          <a:p>
            <a:pPr indent="0" lvl="0" marL="0" rtl="0" algn="l">
              <a:spcBef>
                <a:spcPts val="0"/>
              </a:spcBef>
              <a:spcAft>
                <a:spcPts val="0"/>
              </a:spcAft>
              <a:buNone/>
            </a:pPr>
            <a:r>
              <a:t/>
            </a:r>
            <a:endParaRPr sz="2300">
              <a:latin typeface="Calibri"/>
              <a:ea typeface="Calibri"/>
              <a:cs typeface="Calibri"/>
              <a:sym typeface="Calibri"/>
            </a:endParaRPr>
          </a:p>
        </p:txBody>
      </p:sp>
      <p:sp>
        <p:nvSpPr>
          <p:cNvPr id="116" name="Google Shape;116;g1095a8a4dfb_0_1"/>
          <p:cNvSpPr/>
          <p:nvPr/>
        </p:nvSpPr>
        <p:spPr>
          <a:xfrm>
            <a:off x="1822450" y="1901088"/>
            <a:ext cx="16116900" cy="367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1095a8a4dfb_0_1"/>
          <p:cNvSpPr txBox="1"/>
          <p:nvPr/>
        </p:nvSpPr>
        <p:spPr>
          <a:xfrm>
            <a:off x="3319900" y="2264575"/>
            <a:ext cx="2239800" cy="6003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solidFill>
                  <a:schemeClr val="dk1"/>
                </a:solidFill>
                <a:latin typeface="Calibri"/>
                <a:ea typeface="Calibri"/>
                <a:cs typeface="Calibri"/>
                <a:sym typeface="Calibri"/>
              </a:rPr>
              <a:t>RASPBERRY PI</a:t>
            </a:r>
            <a:endParaRPr>
              <a:latin typeface="Calibri"/>
              <a:ea typeface="Calibri"/>
              <a:cs typeface="Calibri"/>
              <a:sym typeface="Calibri"/>
            </a:endParaRPr>
          </a:p>
        </p:txBody>
      </p:sp>
      <p:pic>
        <p:nvPicPr>
          <p:cNvPr id="118" name="Google Shape;118;g1095a8a4dfb_0_1"/>
          <p:cNvPicPr preferRelativeResize="0"/>
          <p:nvPr/>
        </p:nvPicPr>
        <p:blipFill>
          <a:blip r:embed="rId3">
            <a:alphaModFix/>
          </a:blip>
          <a:stretch>
            <a:fillRect/>
          </a:stretch>
        </p:blipFill>
        <p:spPr>
          <a:xfrm>
            <a:off x="2599900" y="3194813"/>
            <a:ext cx="3679800" cy="2056358"/>
          </a:xfrm>
          <a:prstGeom prst="rect">
            <a:avLst/>
          </a:prstGeom>
          <a:noFill/>
          <a:ln>
            <a:noFill/>
          </a:ln>
        </p:spPr>
      </p:pic>
      <p:sp>
        <p:nvSpPr>
          <p:cNvPr id="119" name="Google Shape;119;g1095a8a4dfb_0_1"/>
          <p:cNvSpPr txBox="1"/>
          <p:nvPr/>
        </p:nvSpPr>
        <p:spPr>
          <a:xfrm>
            <a:off x="8034425" y="2126825"/>
            <a:ext cx="1983900" cy="6003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solidFill>
                  <a:schemeClr val="dk1"/>
                </a:solidFill>
                <a:latin typeface="Calibri"/>
                <a:ea typeface="Calibri"/>
                <a:cs typeface="Calibri"/>
                <a:sym typeface="Calibri"/>
              </a:rPr>
              <a:t>LCD DISPLAY</a:t>
            </a:r>
            <a:endParaRPr>
              <a:latin typeface="Calibri"/>
              <a:ea typeface="Calibri"/>
              <a:cs typeface="Calibri"/>
              <a:sym typeface="Calibri"/>
            </a:endParaRPr>
          </a:p>
        </p:txBody>
      </p:sp>
      <p:sp>
        <p:nvSpPr>
          <p:cNvPr id="120" name="Google Shape;120;g1095a8a4dfb_0_1"/>
          <p:cNvSpPr/>
          <p:nvPr/>
        </p:nvSpPr>
        <p:spPr>
          <a:xfrm>
            <a:off x="1974850" y="6257950"/>
            <a:ext cx="16116900" cy="45363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g1095a8a4dfb_0_1"/>
          <p:cNvSpPr txBox="1"/>
          <p:nvPr/>
        </p:nvSpPr>
        <p:spPr>
          <a:xfrm>
            <a:off x="9018200" y="6467125"/>
            <a:ext cx="2507100" cy="600300"/>
          </a:xfrm>
          <a:prstGeom prst="rect">
            <a:avLst/>
          </a:prstGeom>
          <a:solidFill>
            <a:schemeClr val="lt1"/>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US" sz="2700">
                <a:solidFill>
                  <a:schemeClr val="dk1"/>
                </a:solidFill>
                <a:latin typeface="Calibri"/>
                <a:ea typeface="Calibri"/>
                <a:cs typeface="Calibri"/>
                <a:sym typeface="Calibri"/>
              </a:rPr>
              <a:t>CD DRIVE</a:t>
            </a:r>
            <a:endParaRPr>
              <a:latin typeface="Calibri"/>
              <a:ea typeface="Calibri"/>
              <a:cs typeface="Calibri"/>
              <a:sym typeface="Calibri"/>
            </a:endParaRPr>
          </a:p>
        </p:txBody>
      </p:sp>
      <p:sp>
        <p:nvSpPr>
          <p:cNvPr id="122" name="Google Shape;122;g1095a8a4dfb_0_1"/>
          <p:cNvSpPr txBox="1"/>
          <p:nvPr/>
        </p:nvSpPr>
        <p:spPr>
          <a:xfrm>
            <a:off x="14182300" y="6471700"/>
            <a:ext cx="3091800" cy="6003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US" sz="2700">
                <a:solidFill>
                  <a:schemeClr val="dk1"/>
                </a:solidFill>
                <a:latin typeface="Calibri"/>
                <a:ea typeface="Calibri"/>
                <a:cs typeface="Calibri"/>
                <a:sym typeface="Calibri"/>
              </a:rPr>
              <a:t>PIR SENSOR</a:t>
            </a:r>
            <a:endParaRPr>
              <a:latin typeface="Calibri"/>
              <a:ea typeface="Calibri"/>
              <a:cs typeface="Calibri"/>
              <a:sym typeface="Calibri"/>
            </a:endParaRPr>
          </a:p>
        </p:txBody>
      </p:sp>
      <p:pic>
        <p:nvPicPr>
          <p:cNvPr id="123" name="Google Shape;123;g1095a8a4dfb_0_1"/>
          <p:cNvPicPr preferRelativeResize="0"/>
          <p:nvPr/>
        </p:nvPicPr>
        <p:blipFill rotWithShape="1">
          <a:blip r:embed="rId4">
            <a:alphaModFix/>
          </a:blip>
          <a:srcRect b="8964" l="10378" r="0" t="12264"/>
          <a:stretch/>
        </p:blipFill>
        <p:spPr>
          <a:xfrm>
            <a:off x="2982900" y="7253775"/>
            <a:ext cx="3091800" cy="2717462"/>
          </a:xfrm>
          <a:prstGeom prst="rect">
            <a:avLst/>
          </a:prstGeom>
          <a:noFill/>
          <a:ln>
            <a:noFill/>
          </a:ln>
        </p:spPr>
      </p:pic>
      <p:sp>
        <p:nvSpPr>
          <p:cNvPr id="124" name="Google Shape;124;g1095a8a4dfb_0_1"/>
          <p:cNvSpPr txBox="1"/>
          <p:nvPr/>
        </p:nvSpPr>
        <p:spPr>
          <a:xfrm>
            <a:off x="3151350" y="6499050"/>
            <a:ext cx="2754900" cy="6003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US" sz="2700">
                <a:solidFill>
                  <a:schemeClr val="dk1"/>
                </a:solidFill>
                <a:latin typeface="Calibri"/>
                <a:ea typeface="Calibri"/>
                <a:cs typeface="Calibri"/>
                <a:sym typeface="Calibri"/>
              </a:rPr>
              <a:t>MOTOR DRIVER </a:t>
            </a:r>
            <a:endParaRPr>
              <a:latin typeface="Calibri"/>
              <a:ea typeface="Calibri"/>
              <a:cs typeface="Calibri"/>
              <a:sym typeface="Calibri"/>
            </a:endParaRPr>
          </a:p>
        </p:txBody>
      </p:sp>
      <p:pic>
        <p:nvPicPr>
          <p:cNvPr id="125" name="Google Shape;125;g1095a8a4dfb_0_1"/>
          <p:cNvPicPr preferRelativeResize="0"/>
          <p:nvPr/>
        </p:nvPicPr>
        <p:blipFill>
          <a:blip r:embed="rId5">
            <a:alphaModFix/>
          </a:blip>
          <a:stretch>
            <a:fillRect/>
          </a:stretch>
        </p:blipFill>
        <p:spPr>
          <a:xfrm>
            <a:off x="14182300" y="7248687"/>
            <a:ext cx="3091800" cy="3091800"/>
          </a:xfrm>
          <a:prstGeom prst="rect">
            <a:avLst/>
          </a:prstGeom>
          <a:noFill/>
          <a:ln>
            <a:noFill/>
          </a:ln>
        </p:spPr>
      </p:pic>
      <p:pic>
        <p:nvPicPr>
          <p:cNvPr id="126" name="Google Shape;126;g1095a8a4dfb_0_1"/>
          <p:cNvPicPr preferRelativeResize="0"/>
          <p:nvPr/>
        </p:nvPicPr>
        <p:blipFill rotWithShape="1">
          <a:blip r:embed="rId6">
            <a:alphaModFix/>
          </a:blip>
          <a:srcRect b="6499" l="0" r="7270" t="8314"/>
          <a:stretch/>
        </p:blipFill>
        <p:spPr>
          <a:xfrm>
            <a:off x="7124725" y="2864875"/>
            <a:ext cx="3974700" cy="2450850"/>
          </a:xfrm>
          <a:prstGeom prst="rect">
            <a:avLst/>
          </a:prstGeom>
          <a:noFill/>
          <a:ln>
            <a:noFill/>
          </a:ln>
        </p:spPr>
      </p:pic>
      <p:pic>
        <p:nvPicPr>
          <p:cNvPr id="127" name="Google Shape;127;g1095a8a4dfb_0_1"/>
          <p:cNvPicPr preferRelativeResize="0"/>
          <p:nvPr/>
        </p:nvPicPr>
        <p:blipFill>
          <a:blip r:embed="rId7">
            <a:alphaModFix/>
          </a:blip>
          <a:stretch>
            <a:fillRect/>
          </a:stretch>
        </p:blipFill>
        <p:spPr>
          <a:xfrm>
            <a:off x="11617438" y="3018738"/>
            <a:ext cx="2143125" cy="2143125"/>
          </a:xfrm>
          <a:prstGeom prst="rect">
            <a:avLst/>
          </a:prstGeom>
          <a:noFill/>
          <a:ln>
            <a:noFill/>
          </a:ln>
        </p:spPr>
      </p:pic>
      <p:sp>
        <p:nvSpPr>
          <p:cNvPr id="128" name="Google Shape;128;g1095a8a4dfb_0_1"/>
          <p:cNvSpPr txBox="1"/>
          <p:nvPr/>
        </p:nvSpPr>
        <p:spPr>
          <a:xfrm>
            <a:off x="11776663" y="2126825"/>
            <a:ext cx="1983900" cy="6003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US" sz="2700">
                <a:solidFill>
                  <a:schemeClr val="dk1"/>
                </a:solidFill>
                <a:latin typeface="Calibri"/>
                <a:ea typeface="Calibri"/>
                <a:cs typeface="Calibri"/>
                <a:sym typeface="Calibri"/>
              </a:rPr>
              <a:t>PI CAMERA</a:t>
            </a:r>
            <a:endParaRPr>
              <a:latin typeface="Calibri"/>
              <a:ea typeface="Calibri"/>
              <a:cs typeface="Calibri"/>
              <a:sym typeface="Calibri"/>
            </a:endParaRPr>
          </a:p>
        </p:txBody>
      </p:sp>
      <p:pic>
        <p:nvPicPr>
          <p:cNvPr id="129" name="Google Shape;129;g1095a8a4dfb_0_1"/>
          <p:cNvPicPr preferRelativeResize="0"/>
          <p:nvPr/>
        </p:nvPicPr>
        <p:blipFill>
          <a:blip r:embed="rId8">
            <a:alphaModFix/>
          </a:blip>
          <a:stretch>
            <a:fillRect/>
          </a:stretch>
        </p:blipFill>
        <p:spPr>
          <a:xfrm>
            <a:off x="14926338" y="2987600"/>
            <a:ext cx="2143125" cy="2143125"/>
          </a:xfrm>
          <a:prstGeom prst="rect">
            <a:avLst/>
          </a:prstGeom>
          <a:noFill/>
          <a:ln>
            <a:noFill/>
          </a:ln>
        </p:spPr>
      </p:pic>
      <p:sp>
        <p:nvSpPr>
          <p:cNvPr id="130" name="Google Shape;130;g1095a8a4dfb_0_1"/>
          <p:cNvSpPr txBox="1"/>
          <p:nvPr/>
        </p:nvSpPr>
        <p:spPr>
          <a:xfrm>
            <a:off x="14265713" y="2126825"/>
            <a:ext cx="3464400" cy="6003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US" sz="2700">
                <a:solidFill>
                  <a:schemeClr val="dk1"/>
                </a:solidFill>
                <a:latin typeface="Calibri"/>
                <a:ea typeface="Calibri"/>
                <a:cs typeface="Calibri"/>
                <a:sym typeface="Calibri"/>
              </a:rPr>
              <a:t>TEMPERATURE SENSOR</a:t>
            </a:r>
            <a:endParaRPr>
              <a:latin typeface="Calibri"/>
              <a:ea typeface="Calibri"/>
              <a:cs typeface="Calibri"/>
              <a:sym typeface="Calibri"/>
            </a:endParaRPr>
          </a:p>
        </p:txBody>
      </p:sp>
      <p:pic>
        <p:nvPicPr>
          <p:cNvPr id="131" name="Google Shape;131;g1095a8a4dfb_0_1"/>
          <p:cNvPicPr preferRelativeResize="0"/>
          <p:nvPr/>
        </p:nvPicPr>
        <p:blipFill>
          <a:blip r:embed="rId9">
            <a:alphaModFix/>
          </a:blip>
          <a:stretch>
            <a:fillRect/>
          </a:stretch>
        </p:blipFill>
        <p:spPr>
          <a:xfrm>
            <a:off x="8001761" y="7333487"/>
            <a:ext cx="4253476" cy="292218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 name="Shape 135"/>
        <p:cNvGrpSpPr/>
        <p:nvPr/>
      </p:nvGrpSpPr>
      <p:grpSpPr>
        <a:xfrm>
          <a:off x="0" y="0"/>
          <a:ext cx="0" cy="0"/>
          <a:chOff x="0" y="0"/>
          <a:chExt cx="0" cy="0"/>
        </a:xfrm>
      </p:grpSpPr>
      <p:sp>
        <p:nvSpPr>
          <p:cNvPr id="136" name="Google Shape;136;g1081853e46b_2_28"/>
          <p:cNvSpPr/>
          <p:nvPr/>
        </p:nvSpPr>
        <p:spPr>
          <a:xfrm>
            <a:off x="1686275" y="1438975"/>
            <a:ext cx="16503000" cy="323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g1081853e46b_2_28"/>
          <p:cNvSpPr txBox="1"/>
          <p:nvPr/>
        </p:nvSpPr>
        <p:spPr>
          <a:xfrm>
            <a:off x="0" y="-7620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8" name="Google Shape;138;g1081853e46b_2_28"/>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39" name="Google Shape;139;g1081853e46b_2_28"/>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0" name="Google Shape;140;g1081853e46b_2_28"/>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41" name="Google Shape;141;g1081853e46b_2_28"/>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COMPONENTS</a:t>
            </a:r>
            <a:endParaRPr b="1" i="0" sz="3300" u="none" cap="none" strike="noStrike">
              <a:solidFill>
                <a:srgbClr val="000000"/>
              </a:solidFill>
            </a:endParaRPr>
          </a:p>
        </p:txBody>
      </p:sp>
      <p:sp>
        <p:nvSpPr>
          <p:cNvPr id="142" name="Google Shape;142;g1081853e46b_2_28"/>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143" name="Google Shape;143;g1081853e46b_2_28"/>
          <p:cNvSpPr/>
          <p:nvPr/>
        </p:nvSpPr>
        <p:spPr>
          <a:xfrm>
            <a:off x="1879325" y="1812750"/>
            <a:ext cx="16116900" cy="338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1081853e46b_2_28"/>
          <p:cNvSpPr txBox="1"/>
          <p:nvPr/>
        </p:nvSpPr>
        <p:spPr>
          <a:xfrm>
            <a:off x="2219529" y="2014625"/>
            <a:ext cx="3183600" cy="6003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solidFill>
                  <a:schemeClr val="dk1"/>
                </a:solidFill>
                <a:latin typeface="Calibri"/>
                <a:ea typeface="Calibri"/>
                <a:cs typeface="Calibri"/>
                <a:sym typeface="Calibri"/>
              </a:rPr>
              <a:t>ULTRASONIC SENSOR</a:t>
            </a:r>
            <a:endParaRPr>
              <a:latin typeface="Calibri"/>
              <a:ea typeface="Calibri"/>
              <a:cs typeface="Calibri"/>
              <a:sym typeface="Calibri"/>
            </a:endParaRPr>
          </a:p>
        </p:txBody>
      </p:sp>
      <p:pic>
        <p:nvPicPr>
          <p:cNvPr id="145" name="Google Shape;145;g1081853e46b_2_28"/>
          <p:cNvPicPr preferRelativeResize="0"/>
          <p:nvPr/>
        </p:nvPicPr>
        <p:blipFill rotWithShape="1">
          <a:blip r:embed="rId3">
            <a:alphaModFix/>
          </a:blip>
          <a:srcRect b="10941" l="0" r="0" t="10572"/>
          <a:stretch/>
        </p:blipFill>
        <p:spPr>
          <a:xfrm>
            <a:off x="2683273" y="2787588"/>
            <a:ext cx="2354453" cy="1847850"/>
          </a:xfrm>
          <a:prstGeom prst="rect">
            <a:avLst/>
          </a:prstGeom>
          <a:noFill/>
          <a:ln>
            <a:noFill/>
          </a:ln>
        </p:spPr>
      </p:pic>
      <p:sp>
        <p:nvSpPr>
          <p:cNvPr id="146" name="Google Shape;146;g1081853e46b_2_28"/>
          <p:cNvSpPr txBox="1"/>
          <p:nvPr/>
        </p:nvSpPr>
        <p:spPr>
          <a:xfrm>
            <a:off x="14972677" y="2121425"/>
            <a:ext cx="2354400" cy="6003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solidFill>
                  <a:schemeClr val="dk1"/>
                </a:solidFill>
                <a:latin typeface="Calibri"/>
                <a:ea typeface="Calibri"/>
                <a:cs typeface="Calibri"/>
                <a:sym typeface="Calibri"/>
              </a:rPr>
              <a:t>SERVO </a:t>
            </a:r>
            <a:r>
              <a:rPr lang="en-US" sz="2700">
                <a:solidFill>
                  <a:schemeClr val="dk1"/>
                </a:solidFill>
                <a:latin typeface="Calibri"/>
                <a:ea typeface="Calibri"/>
                <a:cs typeface="Calibri"/>
                <a:sym typeface="Calibri"/>
              </a:rPr>
              <a:t>MOTOR</a:t>
            </a:r>
            <a:endParaRPr>
              <a:latin typeface="Calibri"/>
              <a:ea typeface="Calibri"/>
              <a:cs typeface="Calibri"/>
              <a:sym typeface="Calibri"/>
            </a:endParaRPr>
          </a:p>
        </p:txBody>
      </p:sp>
      <p:sp>
        <p:nvSpPr>
          <p:cNvPr id="147" name="Google Shape;147;g1081853e46b_2_28"/>
          <p:cNvSpPr txBox="1"/>
          <p:nvPr/>
        </p:nvSpPr>
        <p:spPr>
          <a:xfrm>
            <a:off x="8066425" y="1893625"/>
            <a:ext cx="4902300" cy="600300"/>
          </a:xfrm>
          <a:prstGeom prst="rect">
            <a:avLst/>
          </a:prstGeom>
          <a:solidFill>
            <a:schemeClr val="lt1"/>
          </a:solid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en-US" sz="2700">
                <a:latin typeface="Calibri"/>
                <a:ea typeface="Calibri"/>
                <a:cs typeface="Calibri"/>
                <a:sym typeface="Calibri"/>
              </a:rPr>
              <a:t>HAND SANITIZER DISPENSER </a:t>
            </a:r>
            <a:endParaRPr sz="2700">
              <a:latin typeface="Calibri"/>
              <a:ea typeface="Calibri"/>
              <a:cs typeface="Calibri"/>
              <a:sym typeface="Calibri"/>
            </a:endParaRPr>
          </a:p>
        </p:txBody>
      </p:sp>
      <p:sp>
        <p:nvSpPr>
          <p:cNvPr id="148" name="Google Shape;148;g1081853e46b_2_28"/>
          <p:cNvSpPr/>
          <p:nvPr/>
        </p:nvSpPr>
        <p:spPr>
          <a:xfrm>
            <a:off x="1879325" y="6070075"/>
            <a:ext cx="16310100" cy="36294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1081853e46b_2_28"/>
          <p:cNvSpPr txBox="1"/>
          <p:nvPr/>
        </p:nvSpPr>
        <p:spPr>
          <a:xfrm>
            <a:off x="10595060" y="6319300"/>
            <a:ext cx="4902300" cy="6003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solidFill>
                  <a:schemeClr val="dk1"/>
                </a:solidFill>
                <a:latin typeface="Calibri"/>
                <a:ea typeface="Calibri"/>
                <a:cs typeface="Calibri"/>
                <a:sym typeface="Calibri"/>
              </a:rPr>
              <a:t>FACE MASK DETECTION MODULE</a:t>
            </a:r>
            <a:endParaRPr>
              <a:latin typeface="Calibri"/>
              <a:ea typeface="Calibri"/>
              <a:cs typeface="Calibri"/>
              <a:sym typeface="Calibri"/>
            </a:endParaRPr>
          </a:p>
        </p:txBody>
      </p:sp>
      <p:sp>
        <p:nvSpPr>
          <p:cNvPr id="150" name="Google Shape;150;g1081853e46b_2_28"/>
          <p:cNvSpPr txBox="1"/>
          <p:nvPr/>
        </p:nvSpPr>
        <p:spPr>
          <a:xfrm>
            <a:off x="5200375" y="6319300"/>
            <a:ext cx="1176300" cy="600300"/>
          </a:xfrm>
          <a:prstGeom prst="rect">
            <a:avLst/>
          </a:prstGeom>
          <a:solidFill>
            <a:srgbClr val="FFFFFF"/>
          </a:solid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US" sz="2700">
                <a:latin typeface="Calibri"/>
                <a:ea typeface="Calibri"/>
                <a:cs typeface="Calibri"/>
                <a:sym typeface="Calibri"/>
              </a:rPr>
              <a:t>CLOUD</a:t>
            </a:r>
            <a:endParaRPr sz="2700">
              <a:latin typeface="Calibri"/>
              <a:ea typeface="Calibri"/>
              <a:cs typeface="Calibri"/>
              <a:sym typeface="Calibri"/>
            </a:endParaRPr>
          </a:p>
        </p:txBody>
      </p:sp>
      <p:pic>
        <p:nvPicPr>
          <p:cNvPr id="151" name="Google Shape;151;g1081853e46b_2_28"/>
          <p:cNvPicPr preferRelativeResize="0"/>
          <p:nvPr/>
        </p:nvPicPr>
        <p:blipFill>
          <a:blip r:embed="rId4">
            <a:alphaModFix/>
          </a:blip>
          <a:stretch>
            <a:fillRect/>
          </a:stretch>
        </p:blipFill>
        <p:spPr>
          <a:xfrm>
            <a:off x="3313497" y="7052024"/>
            <a:ext cx="2910703" cy="2183050"/>
          </a:xfrm>
          <a:prstGeom prst="rect">
            <a:avLst/>
          </a:prstGeom>
          <a:noFill/>
          <a:ln>
            <a:noFill/>
          </a:ln>
        </p:spPr>
      </p:pic>
      <p:pic>
        <p:nvPicPr>
          <p:cNvPr id="152" name="Google Shape;152;g1081853e46b_2_28"/>
          <p:cNvPicPr preferRelativeResize="0"/>
          <p:nvPr/>
        </p:nvPicPr>
        <p:blipFill>
          <a:blip r:embed="rId5">
            <a:alphaModFix/>
          </a:blip>
          <a:stretch>
            <a:fillRect/>
          </a:stretch>
        </p:blipFill>
        <p:spPr>
          <a:xfrm>
            <a:off x="10711125" y="7154425"/>
            <a:ext cx="4670175" cy="1978225"/>
          </a:xfrm>
          <a:prstGeom prst="rect">
            <a:avLst/>
          </a:prstGeom>
          <a:noFill/>
          <a:ln>
            <a:noFill/>
          </a:ln>
        </p:spPr>
      </p:pic>
      <p:pic>
        <p:nvPicPr>
          <p:cNvPr id="153" name="Google Shape;153;g1081853e46b_2_28"/>
          <p:cNvPicPr preferRelativeResize="0"/>
          <p:nvPr/>
        </p:nvPicPr>
        <p:blipFill>
          <a:blip r:embed="rId6">
            <a:alphaModFix/>
          </a:blip>
          <a:stretch>
            <a:fillRect/>
          </a:stretch>
        </p:blipFill>
        <p:spPr>
          <a:xfrm>
            <a:off x="14829826" y="2844323"/>
            <a:ext cx="2640087" cy="2183050"/>
          </a:xfrm>
          <a:prstGeom prst="rect">
            <a:avLst/>
          </a:prstGeom>
          <a:noFill/>
          <a:ln>
            <a:noFill/>
          </a:ln>
        </p:spPr>
      </p:pic>
      <p:pic>
        <p:nvPicPr>
          <p:cNvPr id="154" name="Google Shape;154;g1081853e46b_2_28"/>
          <p:cNvPicPr preferRelativeResize="0"/>
          <p:nvPr/>
        </p:nvPicPr>
        <p:blipFill>
          <a:blip r:embed="rId7">
            <a:alphaModFix/>
          </a:blip>
          <a:stretch>
            <a:fillRect/>
          </a:stretch>
        </p:blipFill>
        <p:spPr>
          <a:xfrm>
            <a:off x="8906400" y="2652460"/>
            <a:ext cx="2106211" cy="2306665"/>
          </a:xfrm>
          <a:prstGeom prst="rect">
            <a:avLst/>
          </a:prstGeom>
          <a:noFill/>
          <a:ln>
            <a:noFill/>
          </a:ln>
        </p:spPr>
      </p:pic>
      <p:pic>
        <p:nvPicPr>
          <p:cNvPr id="155" name="Google Shape;155;g1081853e46b_2_28"/>
          <p:cNvPicPr preferRelativeResize="0"/>
          <p:nvPr/>
        </p:nvPicPr>
        <p:blipFill>
          <a:blip r:embed="rId8">
            <a:alphaModFix/>
          </a:blip>
          <a:stretch>
            <a:fillRect/>
          </a:stretch>
        </p:blipFill>
        <p:spPr>
          <a:xfrm>
            <a:off x="5937250" y="7314863"/>
            <a:ext cx="2762250" cy="165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9" name="Shape 159"/>
        <p:cNvGrpSpPr/>
        <p:nvPr/>
      </p:nvGrpSpPr>
      <p:grpSpPr>
        <a:xfrm>
          <a:off x="0" y="0"/>
          <a:ext cx="0" cy="0"/>
          <a:chOff x="0" y="0"/>
          <a:chExt cx="0" cy="0"/>
        </a:xfrm>
      </p:grpSpPr>
      <p:sp>
        <p:nvSpPr>
          <p:cNvPr id="160" name="Google Shape;160;g133c13d9279_0_0"/>
          <p:cNvSpPr/>
          <p:nvPr/>
        </p:nvSpPr>
        <p:spPr>
          <a:xfrm>
            <a:off x="1686275" y="1438975"/>
            <a:ext cx="16503000" cy="3237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33c13d9279_0_0"/>
          <p:cNvSpPr txBox="1"/>
          <p:nvPr/>
        </p:nvSpPr>
        <p:spPr>
          <a:xfrm>
            <a:off x="0" y="-76200"/>
            <a:ext cx="20104200" cy="11309400"/>
          </a:xfrm>
          <a:prstGeom prst="rect">
            <a:avLst/>
          </a:prstGeom>
          <a:solidFill>
            <a:schemeClr val="lt1">
              <a:alpha val="98040"/>
            </a:schemeClr>
          </a:solidFill>
          <a:ln cap="flat" cmpd="sng" w="76200">
            <a:solidFill>
              <a:srgbClr val="00589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2" name="Google Shape;162;g133c13d9279_0_0"/>
          <p:cNvSpPr/>
          <p:nvPr/>
        </p:nvSpPr>
        <p:spPr>
          <a:xfrm>
            <a:off x="1008062" y="1192212"/>
            <a:ext cx="18527395" cy="0"/>
          </a:xfrm>
          <a:custGeom>
            <a:rect b="b" l="l" r="r" t="t"/>
            <a:pathLst>
              <a:path extrusionOk="0" h="120000" w="18527395">
                <a:moveTo>
                  <a:pt x="0" y="0"/>
                </a:moveTo>
                <a:lnTo>
                  <a:pt x="18526859" y="0"/>
                </a:lnTo>
              </a:path>
            </a:pathLst>
          </a:custGeom>
          <a:noFill/>
          <a:ln cap="flat" cmpd="sng" w="15700">
            <a:solidFill>
              <a:srgbClr val="5E6DB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3" name="Google Shape;163;g133c13d9279_0_0"/>
          <p:cNvSpPr/>
          <p:nvPr/>
        </p:nvSpPr>
        <p:spPr>
          <a:xfrm>
            <a:off x="2982912" y="712787"/>
            <a:ext cx="57220" cy="57080"/>
          </a:xfrm>
          <a:custGeom>
            <a:rect b="b" l="l" r="r" t="t"/>
            <a:pathLst>
              <a:path extrusionOk="0" h="56515" w="56514">
                <a:moveTo>
                  <a:pt x="28145" y="0"/>
                </a:moveTo>
                <a:lnTo>
                  <a:pt x="17201" y="2207"/>
                </a:lnTo>
                <a:lnTo>
                  <a:pt x="8253" y="8227"/>
                </a:lnTo>
                <a:lnTo>
                  <a:pt x="2215" y="17157"/>
                </a:lnTo>
                <a:lnTo>
                  <a:pt x="0" y="28093"/>
                </a:lnTo>
                <a:lnTo>
                  <a:pt x="2215" y="39037"/>
                </a:lnTo>
                <a:lnTo>
                  <a:pt x="8253" y="47985"/>
                </a:lnTo>
                <a:lnTo>
                  <a:pt x="17201" y="54023"/>
                </a:lnTo>
                <a:lnTo>
                  <a:pt x="28145" y="56239"/>
                </a:lnTo>
                <a:lnTo>
                  <a:pt x="39070" y="54023"/>
                </a:lnTo>
                <a:lnTo>
                  <a:pt x="41803" y="52176"/>
                </a:lnTo>
                <a:lnTo>
                  <a:pt x="28145" y="52176"/>
                </a:lnTo>
                <a:lnTo>
                  <a:pt x="18763" y="50280"/>
                </a:lnTo>
                <a:lnTo>
                  <a:pt x="11109" y="45113"/>
                </a:lnTo>
                <a:lnTo>
                  <a:pt x="5952" y="37457"/>
                </a:lnTo>
                <a:lnTo>
                  <a:pt x="4062" y="28093"/>
                </a:lnTo>
                <a:lnTo>
                  <a:pt x="5952" y="18722"/>
                </a:lnTo>
                <a:lnTo>
                  <a:pt x="11109" y="11052"/>
                </a:lnTo>
                <a:lnTo>
                  <a:pt x="18763" y="5870"/>
                </a:lnTo>
                <a:lnTo>
                  <a:pt x="28145" y="3968"/>
                </a:lnTo>
                <a:lnTo>
                  <a:pt x="41684" y="3968"/>
                </a:lnTo>
                <a:lnTo>
                  <a:pt x="39070" y="2207"/>
                </a:lnTo>
                <a:lnTo>
                  <a:pt x="28145" y="0"/>
                </a:lnTo>
                <a:close/>
              </a:path>
              <a:path extrusionOk="0" h="56515" w="56514">
                <a:moveTo>
                  <a:pt x="41684" y="3968"/>
                </a:moveTo>
                <a:lnTo>
                  <a:pt x="28145" y="3968"/>
                </a:lnTo>
                <a:lnTo>
                  <a:pt x="37527" y="5870"/>
                </a:lnTo>
                <a:lnTo>
                  <a:pt x="45181" y="11052"/>
                </a:lnTo>
                <a:lnTo>
                  <a:pt x="50338" y="18722"/>
                </a:lnTo>
                <a:lnTo>
                  <a:pt x="52228" y="28093"/>
                </a:lnTo>
                <a:lnTo>
                  <a:pt x="50338" y="37457"/>
                </a:lnTo>
                <a:lnTo>
                  <a:pt x="45181" y="45113"/>
                </a:lnTo>
                <a:lnTo>
                  <a:pt x="37527" y="50280"/>
                </a:lnTo>
                <a:lnTo>
                  <a:pt x="28145" y="52176"/>
                </a:lnTo>
                <a:lnTo>
                  <a:pt x="41803" y="52176"/>
                </a:lnTo>
                <a:lnTo>
                  <a:pt x="48005" y="47985"/>
                </a:lnTo>
                <a:lnTo>
                  <a:pt x="54036" y="39037"/>
                </a:lnTo>
                <a:lnTo>
                  <a:pt x="56249" y="28093"/>
                </a:lnTo>
                <a:lnTo>
                  <a:pt x="54036" y="17157"/>
                </a:lnTo>
                <a:lnTo>
                  <a:pt x="48005" y="8227"/>
                </a:lnTo>
                <a:lnTo>
                  <a:pt x="41684" y="3968"/>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4" name="Google Shape;164;g133c13d9279_0_0"/>
          <p:cNvSpPr/>
          <p:nvPr/>
        </p:nvSpPr>
        <p:spPr>
          <a:xfrm>
            <a:off x="2998787" y="725487"/>
            <a:ext cx="25400" cy="31750"/>
          </a:xfrm>
          <a:custGeom>
            <a:rect b="b" l="l" r="r" t="t"/>
            <a:pathLst>
              <a:path extrusionOk="0" h="31750" w="25400">
                <a:moveTo>
                  <a:pt x="11999" y="0"/>
                </a:moveTo>
                <a:lnTo>
                  <a:pt x="0" y="0"/>
                </a:lnTo>
                <a:lnTo>
                  <a:pt x="0" y="31423"/>
                </a:lnTo>
                <a:lnTo>
                  <a:pt x="5675" y="31423"/>
                </a:lnTo>
                <a:lnTo>
                  <a:pt x="5675" y="18292"/>
                </a:lnTo>
                <a:lnTo>
                  <a:pt x="16472" y="18292"/>
                </a:lnTo>
                <a:lnTo>
                  <a:pt x="15633" y="17570"/>
                </a:lnTo>
                <a:lnTo>
                  <a:pt x="21266" y="14669"/>
                </a:lnTo>
                <a:lnTo>
                  <a:pt x="21701" y="13277"/>
                </a:lnTo>
                <a:lnTo>
                  <a:pt x="5675" y="13277"/>
                </a:lnTo>
                <a:lnTo>
                  <a:pt x="5675" y="5329"/>
                </a:lnTo>
                <a:lnTo>
                  <a:pt x="22239" y="5329"/>
                </a:lnTo>
                <a:lnTo>
                  <a:pt x="21884" y="3863"/>
                </a:lnTo>
                <a:lnTo>
                  <a:pt x="18564" y="848"/>
                </a:lnTo>
                <a:lnTo>
                  <a:pt x="11999" y="0"/>
                </a:lnTo>
                <a:close/>
              </a:path>
              <a:path extrusionOk="0" h="31750" w="25400">
                <a:moveTo>
                  <a:pt x="16472" y="18292"/>
                </a:moveTo>
                <a:lnTo>
                  <a:pt x="6837" y="18292"/>
                </a:lnTo>
                <a:lnTo>
                  <a:pt x="9727" y="18680"/>
                </a:lnTo>
                <a:lnTo>
                  <a:pt x="11465" y="19999"/>
                </a:lnTo>
                <a:lnTo>
                  <a:pt x="14470" y="24596"/>
                </a:lnTo>
                <a:lnTo>
                  <a:pt x="18564" y="31423"/>
                </a:lnTo>
                <a:lnTo>
                  <a:pt x="25402" y="31423"/>
                </a:lnTo>
                <a:lnTo>
                  <a:pt x="21967" y="25318"/>
                </a:lnTo>
                <a:lnTo>
                  <a:pt x="18721" y="20229"/>
                </a:lnTo>
                <a:lnTo>
                  <a:pt x="16472" y="18292"/>
                </a:lnTo>
                <a:close/>
              </a:path>
              <a:path extrusionOk="0" h="31750" w="25400">
                <a:moveTo>
                  <a:pt x="22239" y="5329"/>
                </a:moveTo>
                <a:lnTo>
                  <a:pt x="10156" y="5329"/>
                </a:lnTo>
                <a:lnTo>
                  <a:pt x="14324" y="5444"/>
                </a:lnTo>
                <a:lnTo>
                  <a:pt x="16449" y="6638"/>
                </a:lnTo>
                <a:lnTo>
                  <a:pt x="17224" y="9224"/>
                </a:lnTo>
                <a:lnTo>
                  <a:pt x="16638" y="11580"/>
                </a:lnTo>
                <a:lnTo>
                  <a:pt x="15057" y="12889"/>
                </a:lnTo>
                <a:lnTo>
                  <a:pt x="9926" y="13277"/>
                </a:lnTo>
                <a:lnTo>
                  <a:pt x="21701" y="13277"/>
                </a:lnTo>
                <a:lnTo>
                  <a:pt x="23088" y="8837"/>
                </a:lnTo>
                <a:lnTo>
                  <a:pt x="22239" y="5329"/>
                </a:lnTo>
                <a:close/>
              </a:path>
            </a:pathLst>
          </a:custGeom>
          <a:solidFill>
            <a:srgbClr val="231F2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165" name="Google Shape;165;g133c13d9279_0_0"/>
          <p:cNvSpPr txBox="1"/>
          <p:nvPr/>
        </p:nvSpPr>
        <p:spPr>
          <a:xfrm>
            <a:off x="5937250" y="407966"/>
            <a:ext cx="7467600" cy="600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0000"/>
              </a:buClr>
              <a:buSzPts val="4000"/>
              <a:buFont typeface="Calibri"/>
              <a:buNone/>
            </a:pPr>
            <a:r>
              <a:rPr b="1" lang="en-US" sz="3300"/>
              <a:t>TECH STACK</a:t>
            </a:r>
            <a:endParaRPr b="1" i="0" sz="3300" u="none" cap="none" strike="noStrike">
              <a:solidFill>
                <a:srgbClr val="000000"/>
              </a:solidFill>
            </a:endParaRPr>
          </a:p>
        </p:txBody>
      </p:sp>
      <p:sp>
        <p:nvSpPr>
          <p:cNvPr id="166" name="Google Shape;166;g133c13d9279_0_0"/>
          <p:cNvSpPr txBox="1"/>
          <p:nvPr>
            <p:ph idx="12" type="sldNum"/>
          </p:nvPr>
        </p:nvSpPr>
        <p:spPr>
          <a:xfrm>
            <a:off x="14474825" y="10517187"/>
            <a:ext cx="4624500" cy="277200"/>
          </a:xfrm>
          <a:prstGeom prst="rect">
            <a:avLst/>
          </a:prstGeom>
          <a:noFill/>
          <a:ln>
            <a:noFill/>
          </a:ln>
        </p:spPr>
        <p:txBody>
          <a:bodyPr anchorCtr="0" anchor="t" bIns="0" lIns="0" spcFirstLastPara="1" rIns="0" wrap="square" tIns="0">
            <a:spAutoFit/>
          </a:bodyPr>
          <a:lstStyle/>
          <a:p>
            <a:pPr indent="0" lvl="0" marL="0" rtl="0" algn="r">
              <a:lnSpc>
                <a:spcPct val="100000"/>
              </a:lnSpc>
              <a:spcBef>
                <a:spcPts val="0"/>
              </a:spcBef>
              <a:spcAft>
                <a:spcPts val="0"/>
              </a:spcAft>
              <a:buClr>
                <a:srgbClr val="898989"/>
              </a:buClr>
              <a:buSzPts val="1800"/>
              <a:buFont typeface="Calibri"/>
              <a:buNone/>
            </a:pPr>
            <a:fld id="{00000000-1234-1234-1234-123412341234}" type="slidenum">
              <a:rPr lang="en-US"/>
              <a:t>‹#›</a:t>
            </a:fld>
            <a:endParaRPr/>
          </a:p>
        </p:txBody>
      </p:sp>
      <p:sp>
        <p:nvSpPr>
          <p:cNvPr id="167" name="Google Shape;167;g133c13d9279_0_0"/>
          <p:cNvSpPr txBox="1"/>
          <p:nvPr/>
        </p:nvSpPr>
        <p:spPr>
          <a:xfrm>
            <a:off x="1008046" y="2063425"/>
            <a:ext cx="7467600" cy="6788100"/>
          </a:xfrm>
          <a:prstGeom prst="rect">
            <a:avLst/>
          </a:prstGeom>
          <a:solidFill>
            <a:schemeClr val="lt1">
              <a:alpha val="98040"/>
            </a:schemeClr>
          </a:solidFill>
          <a:ln>
            <a:noFill/>
          </a:ln>
        </p:spPr>
        <p:txBody>
          <a:bodyPr anchorCtr="0" anchor="ctr" bIns="91425" lIns="91425" spcFirstLastPara="1" rIns="91425" wrap="square" tIns="91425">
            <a:spAutoFit/>
          </a:bodyPr>
          <a:lstStyle/>
          <a:p>
            <a:pPr indent="0" lvl="0" marL="0" rtl="0" algn="just">
              <a:spcBef>
                <a:spcPts val="0"/>
              </a:spcBef>
              <a:spcAft>
                <a:spcPts val="0"/>
              </a:spcAft>
              <a:buNone/>
            </a:pPr>
            <a:r>
              <a:rPr b="1" lang="en-US" sz="3300">
                <a:solidFill>
                  <a:schemeClr val="dk1"/>
                </a:solidFill>
                <a:latin typeface="Times New Roman"/>
                <a:ea typeface="Times New Roman"/>
                <a:cs typeface="Times New Roman"/>
                <a:sym typeface="Times New Roman"/>
              </a:rPr>
              <a:t>Libraries and Dependencies:</a:t>
            </a:r>
            <a:endParaRPr b="1"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US" sz="3300">
                <a:solidFill>
                  <a:schemeClr val="dk1"/>
                </a:solidFill>
                <a:latin typeface="Times New Roman"/>
                <a:ea typeface="Times New Roman"/>
                <a:cs typeface="Times New Roman"/>
                <a:sym typeface="Times New Roman"/>
              </a:rPr>
              <a:t>Python 3</a:t>
            </a:r>
            <a:endParaRPr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US" sz="3300">
                <a:solidFill>
                  <a:schemeClr val="dk1"/>
                </a:solidFill>
                <a:latin typeface="Times New Roman"/>
                <a:ea typeface="Times New Roman"/>
                <a:cs typeface="Times New Roman"/>
                <a:sym typeface="Times New Roman"/>
              </a:rPr>
              <a:t>TensorFlow core v2.4.1</a:t>
            </a:r>
            <a:endParaRPr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US" sz="3300">
                <a:solidFill>
                  <a:schemeClr val="dk1"/>
                </a:solidFill>
                <a:latin typeface="Times New Roman"/>
                <a:ea typeface="Times New Roman"/>
                <a:cs typeface="Times New Roman"/>
                <a:sym typeface="Times New Roman"/>
              </a:rPr>
              <a:t>OpenCV v4.5.2</a:t>
            </a:r>
            <a:endParaRPr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US" sz="3300">
                <a:solidFill>
                  <a:schemeClr val="dk1"/>
                </a:solidFill>
                <a:latin typeface="Times New Roman"/>
                <a:ea typeface="Times New Roman"/>
                <a:cs typeface="Times New Roman"/>
                <a:sym typeface="Times New Roman"/>
              </a:rPr>
              <a:t>MobileNetV2</a:t>
            </a:r>
            <a:endParaRPr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US" sz="3300">
                <a:solidFill>
                  <a:schemeClr val="dk1"/>
                </a:solidFill>
                <a:latin typeface="Times New Roman"/>
                <a:ea typeface="Times New Roman"/>
                <a:cs typeface="Times New Roman"/>
                <a:sym typeface="Times New Roman"/>
              </a:rPr>
              <a:t>Tkinter library</a:t>
            </a:r>
            <a:endParaRPr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US" sz="3300">
                <a:solidFill>
                  <a:schemeClr val="dk1"/>
                </a:solidFill>
                <a:latin typeface="Times New Roman"/>
                <a:ea typeface="Times New Roman"/>
                <a:cs typeface="Times New Roman"/>
                <a:sym typeface="Times New Roman"/>
              </a:rPr>
              <a:t>Numpy</a:t>
            </a:r>
            <a:endParaRPr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US" sz="3300">
                <a:solidFill>
                  <a:schemeClr val="dk1"/>
                </a:solidFill>
                <a:latin typeface="Times New Roman"/>
                <a:ea typeface="Times New Roman"/>
                <a:cs typeface="Times New Roman"/>
                <a:sym typeface="Times New Roman"/>
              </a:rPr>
              <a:t>Sk Learn</a:t>
            </a:r>
            <a:endParaRPr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n-US" sz="3300">
                <a:solidFill>
                  <a:schemeClr val="dk1"/>
                </a:solidFill>
                <a:latin typeface="Times New Roman"/>
                <a:ea typeface="Times New Roman"/>
                <a:cs typeface="Times New Roman"/>
                <a:sym typeface="Times New Roman"/>
              </a:rPr>
              <a:t>Cloud:</a:t>
            </a:r>
            <a:endParaRPr b="1" sz="3300">
              <a:solidFill>
                <a:schemeClr val="dk1"/>
              </a:solidFill>
              <a:latin typeface="Times New Roman"/>
              <a:ea typeface="Times New Roman"/>
              <a:cs typeface="Times New Roman"/>
              <a:sym typeface="Times New Roman"/>
            </a:endParaRPr>
          </a:p>
          <a:p>
            <a:pPr indent="0" lvl="0" marL="0" rtl="0" algn="just">
              <a:spcBef>
                <a:spcPts val="0"/>
              </a:spcBef>
              <a:spcAft>
                <a:spcPts val="0"/>
              </a:spcAft>
              <a:buClr>
                <a:schemeClr val="dk1"/>
              </a:buClr>
              <a:buSzPts val="1100"/>
              <a:buFont typeface="Arial"/>
              <a:buNone/>
            </a:pPr>
            <a:r>
              <a:rPr lang="en-US" sz="3300">
                <a:solidFill>
                  <a:schemeClr val="dk1"/>
                </a:solidFill>
                <a:latin typeface="Times New Roman"/>
                <a:ea typeface="Times New Roman"/>
                <a:cs typeface="Times New Roman"/>
                <a:sym typeface="Times New Roman"/>
              </a:rPr>
              <a:t>ThingSpeak Cloud</a:t>
            </a:r>
            <a:endParaRPr sz="330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2019-11-25T06:56:12Z</dcterms:created>
  <dc:creator>Srobona Das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3" name="Created">
    <vt:filetime>2019-11-25T00:00:00Z</vt:filetime>
  </property>
  <property fmtid="{D5CDD505-2E9C-101B-9397-08002B2CF9AE}" pid="4" name="Creator">
    <vt:lpstr>Adobe Illustrator CC 23.1 (Macintosh)</vt:lpstr>
  </property>
  <property fmtid="{D5CDD505-2E9C-101B-9397-08002B2CF9AE}" pid="5" name="LastSaved">
    <vt:filetime>2019-11-25T00:00:00Z</vt:filetime>
  </property>
</Properties>
</file>